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63" r:id="rId3"/>
    <p:sldId id="284" r:id="rId4"/>
    <p:sldId id="262" r:id="rId5"/>
    <p:sldId id="265" r:id="rId6"/>
    <p:sldId id="266" r:id="rId7"/>
    <p:sldId id="267" r:id="rId8"/>
    <p:sldId id="268" r:id="rId9"/>
    <p:sldId id="270" r:id="rId10"/>
    <p:sldId id="269" r:id="rId11"/>
    <p:sldId id="271" r:id="rId12"/>
    <p:sldId id="272" r:id="rId13"/>
    <p:sldId id="273" r:id="rId14"/>
    <p:sldId id="275" r:id="rId15"/>
    <p:sldId id="276" r:id="rId16"/>
    <p:sldId id="274" r:id="rId17"/>
    <p:sldId id="277" r:id="rId18"/>
    <p:sldId id="278" r:id="rId19"/>
    <p:sldId id="285" r:id="rId20"/>
    <p:sldId id="286" r:id="rId21"/>
    <p:sldId id="282" r:id="rId22"/>
    <p:sldId id="283" r:id="rId23"/>
    <p:sldId id="281" r:id="rId24"/>
    <p:sldId id="280" r:id="rId25"/>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42"/>
    <p:restoredTop sz="94651"/>
  </p:normalViewPr>
  <p:slideViewPr>
    <p:cSldViewPr snapToGrid="0">
      <p:cViewPr varScale="1">
        <p:scale>
          <a:sx n="105" d="100"/>
          <a:sy n="105" d="100"/>
        </p:scale>
        <p:origin x="9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DD56C56-483F-DFD0-578B-FD60350D92B7}"/>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E90E5AAC-14FB-0986-A750-934A83E295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953D46D1-050A-201F-9644-326169209420}"/>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5" name="Нижний колонтитул 4">
            <a:extLst>
              <a:ext uri="{FF2B5EF4-FFF2-40B4-BE49-F238E27FC236}">
                <a16:creationId xmlns:a16="http://schemas.microsoft.com/office/drawing/2014/main" id="{31FE136F-EB9D-12DD-70D8-A9A15D2732B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3C92877-AAC0-0E91-AFD1-AB770D0AB0B8}"/>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582916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2AC3F88-A72B-94D7-2363-7BCE97924FA1}"/>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E9053923-2B00-85D1-BFD1-81299E1E6B6E}"/>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33D7F08-5814-5C4E-C9E4-868E28BB7B4B}"/>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5" name="Нижний колонтитул 4">
            <a:extLst>
              <a:ext uri="{FF2B5EF4-FFF2-40B4-BE49-F238E27FC236}">
                <a16:creationId xmlns:a16="http://schemas.microsoft.com/office/drawing/2014/main" id="{61996C9E-C69C-8111-4D0F-FAC1611BD72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D148B8FC-60A1-22B5-C103-AD770FE85B84}"/>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741862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EDBBE51F-4F1F-89E4-F898-D43F73ECC732}"/>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0AE04FD2-759E-401C-1B39-F8BCE4A5DDE7}"/>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0C1AA15-C1BE-136A-793A-4B8A36827234}"/>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5" name="Нижний колонтитул 4">
            <a:extLst>
              <a:ext uri="{FF2B5EF4-FFF2-40B4-BE49-F238E27FC236}">
                <a16:creationId xmlns:a16="http://schemas.microsoft.com/office/drawing/2014/main" id="{8118D337-BFE3-F087-E589-6EC12297DB3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FCD6658-E655-183B-2DDA-467A72EFDC7E}"/>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4101005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7F6CAB5-0CF2-1363-767C-D69DDD7C5FEC}"/>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9402E528-21C4-2C73-F29A-66EF65EA5102}"/>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85C0F55-D17E-D462-2B5A-A70DC68E3BCD}"/>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5" name="Нижний колонтитул 4">
            <a:extLst>
              <a:ext uri="{FF2B5EF4-FFF2-40B4-BE49-F238E27FC236}">
                <a16:creationId xmlns:a16="http://schemas.microsoft.com/office/drawing/2014/main" id="{B763CFFA-9C53-3102-5007-806AFA3E7914}"/>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78882AB-F6C5-E645-C200-6D39A85DE367}"/>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15237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B5EE1FE-F8D3-90AA-1B85-B992389134E7}"/>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C5B37EC2-DEAD-548B-A614-1B9ABB41CA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749BDE2D-B530-B4B5-0961-B1ABE8A79DFB}"/>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5" name="Нижний колонтитул 4">
            <a:extLst>
              <a:ext uri="{FF2B5EF4-FFF2-40B4-BE49-F238E27FC236}">
                <a16:creationId xmlns:a16="http://schemas.microsoft.com/office/drawing/2014/main" id="{8FB34EE0-1A9B-E088-8CF9-E1722C98B3D1}"/>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4B53C88-5885-25EE-F45A-772E917C8A02}"/>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06412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236FFEF-054C-E900-62FC-89282A139CBE}"/>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A5E05111-3016-B18C-7066-2070241B66AB}"/>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37165EB6-6F6C-7037-85B0-91185304F7D0}"/>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B0DDCF6D-3EE5-BFF3-1D2E-9FD41E7F9BCE}"/>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6" name="Нижний колонтитул 5">
            <a:extLst>
              <a:ext uri="{FF2B5EF4-FFF2-40B4-BE49-F238E27FC236}">
                <a16:creationId xmlns:a16="http://schemas.microsoft.com/office/drawing/2014/main" id="{DEB5BA1C-A62D-B791-6E6C-89EE7D9FC7C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80BF7FC0-9C26-8483-C62D-2AF99D521F30}"/>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2477562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E653247-5573-2F2B-98B4-07056129099B}"/>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A23D05A7-05E1-AEBB-7352-0608710489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B602C069-5723-00C5-A9EC-3B4E9F490D34}"/>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ED8A987B-9A6D-C15C-356C-26CE4CEF69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26C7CB93-2522-88CF-CA62-158EE4F386CB}"/>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DCA94330-281E-9EB6-EAE6-B26E68D7AFB1}"/>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8" name="Нижний колонтитул 7">
            <a:extLst>
              <a:ext uri="{FF2B5EF4-FFF2-40B4-BE49-F238E27FC236}">
                <a16:creationId xmlns:a16="http://schemas.microsoft.com/office/drawing/2014/main" id="{F3C80E7E-F4B7-CBBD-249B-1CD5B69C695F}"/>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E864B5DE-EE50-2487-B85D-562A0834D1FC}"/>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3531957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B043FC8-ECC0-C0C3-1EF3-D2B4E054AAE1}"/>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4F4793B1-EAC0-4234-45A5-AA6AD4392FDE}"/>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4" name="Нижний колонтитул 3">
            <a:extLst>
              <a:ext uri="{FF2B5EF4-FFF2-40B4-BE49-F238E27FC236}">
                <a16:creationId xmlns:a16="http://schemas.microsoft.com/office/drawing/2014/main" id="{9C9E9D6D-C337-C881-EDB6-F8F7378B99F2}"/>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A8C0E22-BD0C-C4D2-6332-210C37A89C50}"/>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2247984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CEED579B-1C50-9AB3-C4AB-B847A603EC96}"/>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3" name="Нижний колонтитул 2">
            <a:extLst>
              <a:ext uri="{FF2B5EF4-FFF2-40B4-BE49-F238E27FC236}">
                <a16:creationId xmlns:a16="http://schemas.microsoft.com/office/drawing/2014/main" id="{4BFF66C2-8EE8-8D3D-E8FB-579004BDFD36}"/>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A1A074BA-6AAF-DC0E-8807-E4AB164E0965}"/>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254188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59B05C7-01F0-3CA5-7621-8E4ADFDA0832}"/>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78C6F118-826F-1F11-D218-418E202182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517E2C04-2E7A-9004-1F04-184023818E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87282C8A-CB9E-B880-0612-6F19C58E6CE4}"/>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6" name="Нижний колонтитул 5">
            <a:extLst>
              <a:ext uri="{FF2B5EF4-FFF2-40B4-BE49-F238E27FC236}">
                <a16:creationId xmlns:a16="http://schemas.microsoft.com/office/drawing/2014/main" id="{2F719237-F8E3-C554-184F-2FF06A000D6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A1E96210-CA4C-6A78-2E48-6E2153BFBBF2}"/>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10299593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587FEF2-EEAA-2C22-1665-8EAE18C8F6FD}"/>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57B62F56-E12A-755D-FB76-B99D6801CE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2E9391C6-66CC-972F-F411-BA97C7DF90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997ABA9E-D7BE-E442-379A-E30E329C58FC}"/>
              </a:ext>
            </a:extLst>
          </p:cNvPr>
          <p:cNvSpPr>
            <a:spLocks noGrp="1"/>
          </p:cNvSpPr>
          <p:nvPr>
            <p:ph type="dt" sz="half" idx="10"/>
          </p:nvPr>
        </p:nvSpPr>
        <p:spPr/>
        <p:txBody>
          <a:bodyPr/>
          <a:lstStyle/>
          <a:p>
            <a:fld id="{5CB088F3-FEB4-6340-967E-1CA09ECA3781}" type="datetimeFigureOut">
              <a:rPr lang="ru-RU" smtClean="0"/>
              <a:t>16.12.2022</a:t>
            </a:fld>
            <a:endParaRPr lang="ru-RU"/>
          </a:p>
        </p:txBody>
      </p:sp>
      <p:sp>
        <p:nvSpPr>
          <p:cNvPr id="6" name="Нижний колонтитул 5">
            <a:extLst>
              <a:ext uri="{FF2B5EF4-FFF2-40B4-BE49-F238E27FC236}">
                <a16:creationId xmlns:a16="http://schemas.microsoft.com/office/drawing/2014/main" id="{9A78DDD9-E603-D535-4D71-9424F6280C66}"/>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59BFD7EE-98C0-A812-2D03-9BF08E284F7E}"/>
              </a:ext>
            </a:extLst>
          </p:cNvPr>
          <p:cNvSpPr>
            <a:spLocks noGrp="1"/>
          </p:cNvSpPr>
          <p:nvPr>
            <p:ph type="sldNum" sz="quarter" idx="12"/>
          </p:nvPr>
        </p:nvSpPr>
        <p:spPr/>
        <p:txBody>
          <a:bodyPr/>
          <a:lstStyle/>
          <a:p>
            <a:fld id="{499F02B6-CAB7-8140-8BB0-C843F1049525}" type="slidenum">
              <a:rPr lang="ru-RU" smtClean="0"/>
              <a:t>‹#›</a:t>
            </a:fld>
            <a:endParaRPr lang="ru-RU"/>
          </a:p>
        </p:txBody>
      </p:sp>
    </p:spTree>
    <p:extLst>
      <p:ext uri="{BB962C8B-B14F-4D97-AF65-F5344CB8AC3E}">
        <p14:creationId xmlns:p14="http://schemas.microsoft.com/office/powerpoint/2010/main" val="1933288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EFFD05F-E94D-DA1B-E9B9-7F26AA52A4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88441E28-69E2-3A7A-3DBD-A5F93A5C4D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778B524-DD30-B4EC-2081-8BCE4A98E7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B088F3-FEB4-6340-967E-1CA09ECA3781}" type="datetimeFigureOut">
              <a:rPr lang="ru-RU" smtClean="0"/>
              <a:t>16.12.2022</a:t>
            </a:fld>
            <a:endParaRPr lang="ru-RU"/>
          </a:p>
        </p:txBody>
      </p:sp>
      <p:sp>
        <p:nvSpPr>
          <p:cNvPr id="5" name="Нижний колонтитул 4">
            <a:extLst>
              <a:ext uri="{FF2B5EF4-FFF2-40B4-BE49-F238E27FC236}">
                <a16:creationId xmlns:a16="http://schemas.microsoft.com/office/drawing/2014/main" id="{2A9320F5-538B-C162-154E-335188390F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42238B46-8B98-DA91-BB35-B54B68C524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9F02B6-CAB7-8140-8BB0-C843F1049525}" type="slidenum">
              <a:rPr lang="ru-RU" smtClean="0"/>
              <a:t>‹#›</a:t>
            </a:fld>
            <a:endParaRPr lang="ru-RU"/>
          </a:p>
        </p:txBody>
      </p:sp>
    </p:spTree>
    <p:extLst>
      <p:ext uri="{BB962C8B-B14F-4D97-AF65-F5344CB8AC3E}">
        <p14:creationId xmlns:p14="http://schemas.microsoft.com/office/powerpoint/2010/main" val="27967544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apple.com/ru/final-cut-pro/"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A0CC60A-66D1-91E0-6235-E25B50698202}"/>
              </a:ext>
            </a:extLst>
          </p:cNvPr>
          <p:cNvSpPr>
            <a:spLocks noGrp="1"/>
          </p:cNvSpPr>
          <p:nvPr>
            <p:ph type="ctrTitle"/>
          </p:nvPr>
        </p:nvSpPr>
        <p:spPr/>
        <p:txBody>
          <a:bodyPr/>
          <a:lstStyle/>
          <a:p>
            <a:r>
              <a:rPr lang="en-US" dirty="0">
                <a:latin typeface="SF Pro Display Medium" pitchFamily="2" charset="0"/>
                <a:ea typeface="SF Pro Display Medium" pitchFamily="2" charset="0"/>
                <a:cs typeface="SF Pro Display Medium" pitchFamily="2" charset="0"/>
              </a:rPr>
              <a:t>Final Cut Pro</a:t>
            </a:r>
            <a:endParaRPr lang="ru-RU" dirty="0">
              <a:latin typeface="SF Pro Display Medium" pitchFamily="2" charset="0"/>
              <a:ea typeface="SF Pro Display Medium" pitchFamily="2" charset="0"/>
              <a:cs typeface="SF Pro Display Medium" pitchFamily="2" charset="0"/>
            </a:endParaRPr>
          </a:p>
        </p:txBody>
      </p:sp>
      <p:sp>
        <p:nvSpPr>
          <p:cNvPr id="3" name="Подзаголовок 2">
            <a:extLst>
              <a:ext uri="{FF2B5EF4-FFF2-40B4-BE49-F238E27FC236}">
                <a16:creationId xmlns:a16="http://schemas.microsoft.com/office/drawing/2014/main" id="{6AD6213A-F77F-8058-C35D-A65FD8F12AAB}"/>
              </a:ext>
            </a:extLst>
          </p:cNvPr>
          <p:cNvSpPr>
            <a:spLocks noGrp="1"/>
          </p:cNvSpPr>
          <p:nvPr>
            <p:ph type="subTitle" idx="1"/>
          </p:nvPr>
        </p:nvSpPr>
        <p:spPr/>
        <p:txBody>
          <a:bodyPr/>
          <a:lstStyle/>
          <a:p>
            <a:endParaRPr lang="ru-RU"/>
          </a:p>
        </p:txBody>
      </p:sp>
    </p:spTree>
    <p:extLst>
      <p:ext uri="{BB962C8B-B14F-4D97-AF65-F5344CB8AC3E}">
        <p14:creationId xmlns:p14="http://schemas.microsoft.com/office/powerpoint/2010/main" val="2288476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E2D03F-D44C-BCBF-4E7A-1DB21BB99BA1}"/>
              </a:ext>
            </a:extLst>
          </p:cNvPr>
          <p:cNvSpPr>
            <a:spLocks noGrp="1"/>
          </p:cNvSpPr>
          <p:nvPr>
            <p:ph type="title"/>
          </p:nvPr>
        </p:nvSpPr>
        <p:spPr/>
        <p:txBody>
          <a:bodyPr>
            <a:normAutofit/>
          </a:bodyPr>
          <a:lstStyle/>
          <a:p>
            <a:r>
              <a:rPr lang="en" dirty="0">
                <a:latin typeface="SF Pro Display" pitchFamily="2" charset="0"/>
                <a:ea typeface="SF Pro Display" pitchFamily="2" charset="0"/>
                <a:cs typeface="SF Pro Display" pitchFamily="2" charset="0"/>
              </a:rPr>
              <a:t>Color Wheels </a:t>
            </a: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18" name="Рисунок 17">
            <a:extLst>
              <a:ext uri="{FF2B5EF4-FFF2-40B4-BE49-F238E27FC236}">
                <a16:creationId xmlns:a16="http://schemas.microsoft.com/office/drawing/2014/main" id="{CAD9C78A-82B7-7C18-B949-A40AFCA3BF5C}"/>
              </a:ext>
            </a:extLst>
          </p:cNvPr>
          <p:cNvPicPr>
            <a:picLocks noGrp="1" noChangeAspect="1"/>
          </p:cNvPicPr>
          <p:nvPr>
            <p:ph type="pic" idx="1"/>
          </p:nvPr>
        </p:nvPicPr>
        <p:blipFill>
          <a:blip r:embed="rId2"/>
          <a:srcRect l="14529" r="14529"/>
          <a:stretch>
            <a:fillRect/>
          </a:stretch>
        </p:blipFill>
        <p:spPr/>
      </p:pic>
      <p:sp>
        <p:nvSpPr>
          <p:cNvPr id="4" name="Текст 3">
            <a:extLst>
              <a:ext uri="{FF2B5EF4-FFF2-40B4-BE49-F238E27FC236}">
                <a16:creationId xmlns:a16="http://schemas.microsoft.com/office/drawing/2014/main" id="{0AAA9C82-C3AB-3717-322A-84E2E93E6875}"/>
              </a:ext>
            </a:extLst>
          </p:cNvPr>
          <p:cNvSpPr>
            <a:spLocks noGrp="1"/>
          </p:cNvSpPr>
          <p:nvPr>
            <p:ph type="body" sz="half" idx="2"/>
          </p:nvPr>
        </p:nvSpPr>
        <p:spPr/>
        <p:txBody>
          <a:bodyPr/>
          <a:lstStyle/>
          <a:p>
            <a:r>
              <a:rPr lang="en" b="0" i="0" u="none" strike="noStrike" dirty="0">
                <a:effectLst/>
                <a:latin typeface="SF Pro Text" pitchFamily="2" charset="0"/>
              </a:rPr>
              <a:t>Unique color wheels improve on traditional controls by combining hue, saturation, and brightness into a single, simple interface.</a:t>
            </a:r>
            <a:endParaRPr lang="ru-RU"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1553812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E2D03F-D44C-BCBF-4E7A-1DB21BB99BA1}"/>
              </a:ext>
            </a:extLst>
          </p:cNvPr>
          <p:cNvSpPr>
            <a:spLocks noGrp="1"/>
          </p:cNvSpPr>
          <p:nvPr>
            <p:ph type="title"/>
          </p:nvPr>
        </p:nvSpPr>
        <p:spPr>
          <a:xfrm>
            <a:off x="839788" y="-58304"/>
            <a:ext cx="3932237" cy="1600200"/>
          </a:xfrm>
        </p:spPr>
        <p:txBody>
          <a:bodyPr>
            <a:normAutofit/>
          </a:bodyPr>
          <a:lstStyle/>
          <a:p>
            <a:r>
              <a:rPr lang="en-US" dirty="0">
                <a:latin typeface="SF Pro Display" pitchFamily="2" charset="0"/>
                <a:ea typeface="SF Pro Display" pitchFamily="2" charset="0"/>
                <a:cs typeface="SF Pro Display" pitchFamily="2" charset="0"/>
              </a:rPr>
              <a:t>Color curves</a:t>
            </a:r>
            <a:endParaRPr lang="ru-RU" dirty="0">
              <a:latin typeface="SF Pro Display" pitchFamily="2" charset="0"/>
              <a:ea typeface="SF Pro Display" pitchFamily="2" charset="0"/>
              <a:cs typeface="SF Pro Display" pitchFamily="2" charset="0"/>
            </a:endParaRPr>
          </a:p>
        </p:txBody>
      </p:sp>
      <p:pic>
        <p:nvPicPr>
          <p:cNvPr id="15" name="Рисунок 14">
            <a:extLst>
              <a:ext uri="{FF2B5EF4-FFF2-40B4-BE49-F238E27FC236}">
                <a16:creationId xmlns:a16="http://schemas.microsoft.com/office/drawing/2014/main" id="{B59855F7-CA71-8FE7-BE78-8B5382DCBEB8}"/>
              </a:ext>
            </a:extLst>
          </p:cNvPr>
          <p:cNvPicPr>
            <a:picLocks noGrp="1" noChangeAspect="1"/>
          </p:cNvPicPr>
          <p:nvPr>
            <p:ph type="pic" idx="1"/>
          </p:nvPr>
        </p:nvPicPr>
        <p:blipFill>
          <a:blip r:embed="rId2"/>
          <a:srcRect l="14996" r="14996"/>
          <a:stretch>
            <a:fillRect/>
          </a:stretch>
        </p:blipFill>
        <p:spPr/>
      </p:pic>
      <p:sp>
        <p:nvSpPr>
          <p:cNvPr id="4" name="Текст 3">
            <a:extLst>
              <a:ext uri="{FF2B5EF4-FFF2-40B4-BE49-F238E27FC236}">
                <a16:creationId xmlns:a16="http://schemas.microsoft.com/office/drawing/2014/main" id="{0AAA9C82-C3AB-3717-322A-84E2E93E6875}"/>
              </a:ext>
            </a:extLst>
          </p:cNvPr>
          <p:cNvSpPr>
            <a:spLocks noGrp="1"/>
          </p:cNvSpPr>
          <p:nvPr>
            <p:ph type="body" sz="half" idx="2"/>
          </p:nvPr>
        </p:nvSpPr>
        <p:spPr/>
        <p:txBody>
          <a:bodyPr/>
          <a:lstStyle/>
          <a:p>
            <a:r>
              <a:rPr lang="en" b="0" i="0" u="none" strike="noStrike" dirty="0">
                <a:effectLst/>
                <a:latin typeface="SF Pro Text" pitchFamily="2" charset="0"/>
              </a:rPr>
              <a:t>Color and luminance curves allow ultrafine level adjustments with multiple control points to target specific color and brightness ranges.</a:t>
            </a:r>
            <a:endParaRPr lang="ru-RU"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647329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E2D03F-D44C-BCBF-4E7A-1DB21BB99BA1}"/>
              </a:ext>
            </a:extLst>
          </p:cNvPr>
          <p:cNvSpPr>
            <a:spLocks noGrp="1"/>
          </p:cNvSpPr>
          <p:nvPr>
            <p:ph type="title"/>
          </p:nvPr>
        </p:nvSpPr>
        <p:spPr>
          <a:xfrm>
            <a:off x="839788" y="-58304"/>
            <a:ext cx="3932237" cy="1600200"/>
          </a:xfrm>
        </p:spPr>
        <p:txBody>
          <a:bodyPr>
            <a:normAutofit/>
          </a:bodyPr>
          <a:lstStyle/>
          <a:p>
            <a:r>
              <a:rPr lang="en-US" dirty="0">
                <a:latin typeface="SF Pro Display" pitchFamily="2" charset="0"/>
                <a:ea typeface="SF Pro Display" pitchFamily="2" charset="0"/>
                <a:cs typeface="SF Pro Display" pitchFamily="2" charset="0"/>
              </a:rPr>
              <a:t>Hue/Saturation curves</a:t>
            </a:r>
            <a:endParaRPr lang="ru-RU" dirty="0">
              <a:latin typeface="SF Pro Display" pitchFamily="2" charset="0"/>
              <a:ea typeface="SF Pro Display" pitchFamily="2" charset="0"/>
              <a:cs typeface="SF Pro Display" pitchFamily="2" charset="0"/>
            </a:endParaRPr>
          </a:p>
        </p:txBody>
      </p:sp>
      <p:pic>
        <p:nvPicPr>
          <p:cNvPr id="11" name="Рисунок 10">
            <a:extLst>
              <a:ext uri="{FF2B5EF4-FFF2-40B4-BE49-F238E27FC236}">
                <a16:creationId xmlns:a16="http://schemas.microsoft.com/office/drawing/2014/main" id="{37E9DC53-9ACF-53A9-A8CC-8909517E452C}"/>
              </a:ext>
            </a:extLst>
          </p:cNvPr>
          <p:cNvPicPr>
            <a:picLocks noGrp="1" noChangeAspect="1"/>
          </p:cNvPicPr>
          <p:nvPr>
            <p:ph type="pic" idx="1"/>
          </p:nvPr>
        </p:nvPicPr>
        <p:blipFill>
          <a:blip r:embed="rId2"/>
          <a:srcRect l="14766" r="14766"/>
          <a:stretch>
            <a:fillRect/>
          </a:stretch>
        </p:blipFill>
        <p:spPr/>
      </p:pic>
      <p:sp>
        <p:nvSpPr>
          <p:cNvPr id="4" name="Текст 3">
            <a:extLst>
              <a:ext uri="{FF2B5EF4-FFF2-40B4-BE49-F238E27FC236}">
                <a16:creationId xmlns:a16="http://schemas.microsoft.com/office/drawing/2014/main" id="{0AAA9C82-C3AB-3717-322A-84E2E93E6875}"/>
              </a:ext>
            </a:extLst>
          </p:cNvPr>
          <p:cNvSpPr>
            <a:spLocks noGrp="1"/>
          </p:cNvSpPr>
          <p:nvPr>
            <p:ph type="body" sz="half" idx="2"/>
          </p:nvPr>
        </p:nvSpPr>
        <p:spPr/>
        <p:txBody>
          <a:bodyPr/>
          <a:lstStyle/>
          <a:p>
            <a:r>
              <a:rPr lang="en" b="0" i="0" u="none" strike="noStrike" dirty="0">
                <a:effectLst/>
                <a:latin typeface="SF Pro Text" pitchFamily="2" charset="0"/>
              </a:rPr>
              <a:t>Sample a color with an eyedropper and change just the hue, saturation, or luminance of a specific color within the image.</a:t>
            </a:r>
            <a:endParaRPr lang="ru-RU"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1834960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59D0B4F-37D0-EA30-FD78-265F4A4DCE98}"/>
              </a:ext>
            </a:extLst>
          </p:cNvPr>
          <p:cNvSpPr>
            <a:spLocks noGrp="1"/>
          </p:cNvSpPr>
          <p:nvPr>
            <p:ph type="title"/>
          </p:nvPr>
        </p:nvSpPr>
        <p:spPr/>
        <p:txBody>
          <a:bodyPr>
            <a:normAutofit/>
          </a:bodyPr>
          <a:lstStyle/>
          <a:p>
            <a:pPr algn="l"/>
            <a:r>
              <a:rPr lang="en" b="1" i="0" u="none" strike="noStrike" dirty="0">
                <a:effectLst/>
                <a:latin typeface="SF Pro Display" pitchFamily="2" charset="0"/>
              </a:rPr>
              <a:t>The flexibility of RAW with the performance of </a:t>
            </a:r>
            <a:r>
              <a:rPr lang="en" b="1" i="0" u="none" strike="noStrike" dirty="0" err="1">
                <a:effectLst/>
                <a:latin typeface="SF Pro Display" pitchFamily="2" charset="0"/>
              </a:rPr>
              <a:t>ProRes</a:t>
            </a:r>
            <a:r>
              <a:rPr lang="en" b="1" i="0" u="none" strike="noStrike" dirty="0">
                <a:effectLst/>
                <a:latin typeface="SF Pro Display" pitchFamily="2" charset="0"/>
              </a:rPr>
              <a:t>.</a:t>
            </a:r>
          </a:p>
        </p:txBody>
      </p:sp>
      <p:sp>
        <p:nvSpPr>
          <p:cNvPr id="6" name="Объект 5">
            <a:extLst>
              <a:ext uri="{FF2B5EF4-FFF2-40B4-BE49-F238E27FC236}">
                <a16:creationId xmlns:a16="http://schemas.microsoft.com/office/drawing/2014/main" id="{F42D373D-D2A7-6486-496E-96DE1654697D}"/>
              </a:ext>
            </a:extLst>
          </p:cNvPr>
          <p:cNvSpPr>
            <a:spLocks noGrp="1"/>
          </p:cNvSpPr>
          <p:nvPr>
            <p:ph idx="1"/>
          </p:nvPr>
        </p:nvSpPr>
        <p:spPr/>
        <p:txBody>
          <a:bodyPr/>
          <a:lstStyle/>
          <a:p>
            <a:pPr marL="0" indent="0">
              <a:buNone/>
            </a:pPr>
            <a:r>
              <a:rPr lang="en" b="0" i="0" u="none" strike="noStrike" dirty="0">
                <a:effectLst/>
                <a:latin typeface="SF Pro Display" pitchFamily="2" charset="0"/>
              </a:rPr>
              <a:t>Import, edit, and grade original, untouched footage with RAW data straight from your camera sensor — without sacrificing any speed or smoothness. Create native </a:t>
            </a:r>
            <a:r>
              <a:rPr lang="en" b="0" i="1" u="none" strike="noStrike" dirty="0" err="1">
                <a:effectLst/>
                <a:latin typeface="SF Pro Display" pitchFamily="2" charset="0"/>
              </a:rPr>
              <a:t>ProRes</a:t>
            </a:r>
            <a:r>
              <a:rPr lang="en" b="0" i="0" u="none" strike="noStrike" dirty="0">
                <a:effectLst/>
                <a:latin typeface="SF Pro Display" pitchFamily="2" charset="0"/>
              </a:rPr>
              <a:t> RAW files using </a:t>
            </a:r>
            <a:r>
              <a:rPr lang="en" b="0" i="1" u="none" strike="noStrike" dirty="0">
                <a:effectLst/>
                <a:latin typeface="SF Pro Display" pitchFamily="2" charset="0"/>
              </a:rPr>
              <a:t>Atomos recorders </a:t>
            </a:r>
            <a:r>
              <a:rPr lang="en" b="0" i="0" u="none" strike="noStrike" dirty="0">
                <a:effectLst/>
                <a:latin typeface="SF Pro Display" pitchFamily="2" charset="0"/>
              </a:rPr>
              <a:t>and the </a:t>
            </a:r>
            <a:r>
              <a:rPr lang="en" b="0" i="1" u="none" strike="noStrike" dirty="0">
                <a:effectLst/>
                <a:latin typeface="SF Pro Display" pitchFamily="2" charset="0"/>
              </a:rPr>
              <a:t>DJI Inspire 2 drone </a:t>
            </a:r>
            <a:r>
              <a:rPr lang="en" b="0" i="0" u="none" strike="noStrike" dirty="0">
                <a:effectLst/>
                <a:latin typeface="SF Pro Display" pitchFamily="2" charset="0"/>
              </a:rPr>
              <a:t>and experience all the creative advantages of RAW with the real-time performance of </a:t>
            </a:r>
            <a:r>
              <a:rPr lang="en" b="0" i="1" u="none" strike="noStrike" dirty="0" err="1">
                <a:effectLst/>
                <a:latin typeface="SF Pro Display" pitchFamily="2" charset="0"/>
              </a:rPr>
              <a:t>ProRes</a:t>
            </a:r>
            <a:r>
              <a:rPr lang="en" b="0" i="0" u="none" strike="noStrike" dirty="0">
                <a:effectLst/>
                <a:latin typeface="SF Pro Display" pitchFamily="2" charset="0"/>
              </a:rPr>
              <a:t>.</a:t>
            </a:r>
            <a:endParaRPr lang="ru-RU" dirty="0"/>
          </a:p>
        </p:txBody>
      </p:sp>
    </p:spTree>
    <p:extLst>
      <p:ext uri="{BB962C8B-B14F-4D97-AF65-F5344CB8AC3E}">
        <p14:creationId xmlns:p14="http://schemas.microsoft.com/office/powerpoint/2010/main" val="1252900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2172F15-7602-0663-05BD-1C797AD1E8B8}"/>
              </a:ext>
            </a:extLst>
          </p:cNvPr>
          <p:cNvSpPr>
            <a:spLocks noGrp="1"/>
          </p:cNvSpPr>
          <p:nvPr>
            <p:ph type="title"/>
          </p:nvPr>
        </p:nvSpPr>
        <p:spPr/>
        <p:txBody>
          <a:bodyPr/>
          <a:lstStyle/>
          <a:p>
            <a:pPr algn="ctr"/>
            <a:r>
              <a:rPr lang="en-US" dirty="0">
                <a:latin typeface="SF Pro Display" pitchFamily="2" charset="0"/>
                <a:ea typeface="SF Pro Display" pitchFamily="2" charset="0"/>
                <a:cs typeface="SF Pro Display" pitchFamily="2" charset="0"/>
              </a:rPr>
              <a:t>Atomos NINJA V recorder</a:t>
            </a:r>
            <a:endParaRPr lang="ru-RU" dirty="0">
              <a:latin typeface="SF Pro Display" pitchFamily="2" charset="0"/>
              <a:ea typeface="SF Pro Display" pitchFamily="2" charset="0"/>
              <a:cs typeface="SF Pro Display" pitchFamily="2" charset="0"/>
            </a:endParaRPr>
          </a:p>
        </p:txBody>
      </p:sp>
      <p:pic>
        <p:nvPicPr>
          <p:cNvPr id="2050" name="Picture 2" descr="Монитор-рекордер Atomos Ninja V купить в наличии официального магазина по  выгодной цене YARKIY.RU">
            <a:extLst>
              <a:ext uri="{FF2B5EF4-FFF2-40B4-BE49-F238E27FC236}">
                <a16:creationId xmlns:a16="http://schemas.microsoft.com/office/drawing/2014/main" id="{EC4AC59A-9448-9A2E-DA9B-14FE328FCBB2}"/>
              </a:ext>
            </a:extLst>
          </p:cNvPr>
          <p:cNvPicPr>
            <a:picLocks noGrp="1" noChangeAspect="1" noChangeArrowheads="1"/>
          </p:cNvPicPr>
          <p:nvPr>
            <p:ph idx="1"/>
          </p:nvPr>
        </p:nvPicPr>
        <p:blipFill>
          <a:blip r:embed="rId2">
            <a:alphaModFix amt="85000"/>
            <a:extLst>
              <a:ext uri="{28A0092B-C50C-407E-A947-70E740481C1C}">
                <a14:useLocalDpi xmlns:a14="http://schemas.microsoft.com/office/drawing/2010/main" val="0"/>
              </a:ext>
            </a:extLst>
          </a:blip>
          <a:srcRect/>
          <a:stretch>
            <a:fillRect/>
          </a:stretch>
        </p:blipFill>
        <p:spPr bwMode="auto">
          <a:xfrm>
            <a:off x="3147229" y="1532165"/>
            <a:ext cx="5675869" cy="4960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78109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ED5C29B-CE8A-1B30-58EF-2EDFBCF164FA}"/>
              </a:ext>
            </a:extLst>
          </p:cNvPr>
          <p:cNvSpPr>
            <a:spLocks noGrp="1"/>
          </p:cNvSpPr>
          <p:nvPr>
            <p:ph type="title"/>
          </p:nvPr>
        </p:nvSpPr>
        <p:spPr/>
        <p:txBody>
          <a:bodyPr/>
          <a:lstStyle/>
          <a:p>
            <a:pPr algn="ctr"/>
            <a:r>
              <a:rPr lang="en-US" dirty="0">
                <a:latin typeface="SF Pro Display" pitchFamily="2" charset="0"/>
                <a:ea typeface="SF Pro Display" pitchFamily="2" charset="0"/>
                <a:cs typeface="SF Pro Display" pitchFamily="2" charset="0"/>
              </a:rPr>
              <a:t>DJI Inspire 2 drone</a:t>
            </a:r>
            <a:endParaRPr lang="ru-RU" dirty="0"/>
          </a:p>
        </p:txBody>
      </p:sp>
      <p:pic>
        <p:nvPicPr>
          <p:cNvPr id="3074" name="Picture 2" descr="DJI Inspire 1 review: Dreamy ready-to-fly 4K-camera drone with an upgrade  path - CNET">
            <a:extLst>
              <a:ext uri="{FF2B5EF4-FFF2-40B4-BE49-F238E27FC236}">
                <a16:creationId xmlns:a16="http://schemas.microsoft.com/office/drawing/2014/main" id="{EB53741B-272A-AF30-26CF-96ABB3CA832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286000" y="1861344"/>
            <a:ext cx="7620000" cy="427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3418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59D0B4F-37D0-EA30-FD78-265F4A4DCE98}"/>
              </a:ext>
            </a:extLst>
          </p:cNvPr>
          <p:cNvSpPr>
            <a:spLocks noGrp="1"/>
          </p:cNvSpPr>
          <p:nvPr>
            <p:ph type="title"/>
          </p:nvPr>
        </p:nvSpPr>
        <p:spPr>
          <a:xfrm>
            <a:off x="838200" y="347439"/>
            <a:ext cx="10515600" cy="1325563"/>
          </a:xfrm>
        </p:spPr>
        <p:txBody>
          <a:bodyPr>
            <a:normAutofit/>
          </a:bodyPr>
          <a:lstStyle/>
          <a:p>
            <a:pPr algn="l"/>
            <a:r>
              <a:rPr lang="en" b="1" i="0" u="none" strike="noStrike" dirty="0">
                <a:effectLst/>
                <a:latin typeface="SF Pro Display" pitchFamily="2" charset="0"/>
              </a:rPr>
              <a:t>About Apple </a:t>
            </a:r>
            <a:r>
              <a:rPr lang="en" b="1" i="0" u="none" strike="noStrike" dirty="0" err="1">
                <a:effectLst/>
                <a:latin typeface="SF Pro Display" pitchFamily="2" charset="0"/>
              </a:rPr>
              <a:t>ProRes</a:t>
            </a:r>
            <a:endParaRPr lang="en" b="1" i="0" u="none" strike="noStrike" dirty="0">
              <a:effectLst/>
              <a:latin typeface="SF Pro Display" pitchFamily="2" charset="0"/>
            </a:endParaRPr>
          </a:p>
        </p:txBody>
      </p:sp>
      <p:sp>
        <p:nvSpPr>
          <p:cNvPr id="6" name="Объект 5">
            <a:extLst>
              <a:ext uri="{FF2B5EF4-FFF2-40B4-BE49-F238E27FC236}">
                <a16:creationId xmlns:a16="http://schemas.microsoft.com/office/drawing/2014/main" id="{F42D373D-D2A7-6486-496E-96DE1654697D}"/>
              </a:ext>
            </a:extLst>
          </p:cNvPr>
          <p:cNvSpPr>
            <a:spLocks noGrp="1"/>
          </p:cNvSpPr>
          <p:nvPr>
            <p:ph idx="1"/>
          </p:nvPr>
        </p:nvSpPr>
        <p:spPr/>
        <p:txBody>
          <a:bodyPr/>
          <a:lstStyle/>
          <a:p>
            <a:pPr algn="l"/>
            <a:r>
              <a:rPr lang="en" b="0" i="0" u="none" strike="noStrike" dirty="0">
                <a:effectLst/>
                <a:latin typeface="SF Pro Display" pitchFamily="2" charset="0"/>
              </a:rPr>
              <a:t>Apple </a:t>
            </a:r>
            <a:r>
              <a:rPr lang="en" b="0" i="0" u="none" strike="noStrike" dirty="0" err="1">
                <a:effectLst/>
                <a:latin typeface="SF Pro Display" pitchFamily="2" charset="0"/>
              </a:rPr>
              <a:t>ProRes</a:t>
            </a:r>
            <a:r>
              <a:rPr lang="en" b="0" i="0" u="none" strike="noStrike" dirty="0">
                <a:effectLst/>
                <a:latin typeface="SF Pro Display" pitchFamily="2" charset="0"/>
              </a:rPr>
              <a:t> codecs provide an unparalleled combination of </a:t>
            </a:r>
            <a:r>
              <a:rPr lang="en" b="0" i="0" u="none" strike="noStrike" dirty="0" err="1">
                <a:effectLst/>
                <a:latin typeface="SF Pro Display" pitchFamily="2" charset="0"/>
              </a:rPr>
              <a:t>multistream</a:t>
            </a:r>
            <a:r>
              <a:rPr lang="en" b="0" i="0" u="none" strike="noStrike" dirty="0">
                <a:effectLst/>
                <a:latin typeface="SF Pro Display" pitchFamily="2" charset="0"/>
              </a:rPr>
              <a:t>, real-time editing performance, impressive image quality, and reduced storage rates. </a:t>
            </a:r>
            <a:endParaRPr lang="ru-RU" b="0" i="0" u="none" strike="noStrike" dirty="0">
              <a:effectLst/>
              <a:latin typeface="SF Pro Display" pitchFamily="2" charset="0"/>
            </a:endParaRPr>
          </a:p>
          <a:p>
            <a:pPr algn="l"/>
            <a:r>
              <a:rPr lang="en" b="0" i="0" u="none" strike="noStrike" dirty="0">
                <a:effectLst/>
                <a:latin typeface="SF Pro Text" pitchFamily="2" charset="0"/>
              </a:rPr>
              <a:t>All Apple </a:t>
            </a:r>
            <a:r>
              <a:rPr lang="en" b="0" i="0" u="none" strike="noStrike" dirty="0" err="1">
                <a:effectLst/>
                <a:latin typeface="SF Pro Text" pitchFamily="2" charset="0"/>
              </a:rPr>
              <a:t>ProRes</a:t>
            </a:r>
            <a:r>
              <a:rPr lang="en" b="0" i="0" u="none" strike="noStrike" dirty="0">
                <a:effectLst/>
                <a:latin typeface="SF Pro Text" pitchFamily="2" charset="0"/>
              </a:rPr>
              <a:t> codecs support all frame sizes (including SD, HD, 2K, 4K, and 5K) at full resolution. The data rates vary based on codec type, image content, frame size, and frame rate. Apple </a:t>
            </a:r>
            <a:r>
              <a:rPr lang="en" b="0" i="0" u="none" strike="noStrike" dirty="0" err="1">
                <a:effectLst/>
                <a:latin typeface="SF Pro Text" pitchFamily="2" charset="0"/>
              </a:rPr>
              <a:t>ProRes</a:t>
            </a:r>
            <a:r>
              <a:rPr lang="en" b="0" i="0" u="none" strike="noStrike" dirty="0">
                <a:effectLst/>
                <a:latin typeface="SF Pro Text" pitchFamily="2" charset="0"/>
              </a:rPr>
              <a:t> includes the following formats</a:t>
            </a:r>
            <a:r>
              <a:rPr lang="en" sz="2000" b="0" i="0" u="none" strike="noStrike" dirty="0">
                <a:effectLst/>
                <a:latin typeface="SF Pro Text" pitchFamily="2" charset="0"/>
              </a:rPr>
              <a:t>.</a:t>
            </a:r>
          </a:p>
        </p:txBody>
      </p:sp>
    </p:spTree>
    <p:extLst>
      <p:ext uri="{BB962C8B-B14F-4D97-AF65-F5344CB8AC3E}">
        <p14:creationId xmlns:p14="http://schemas.microsoft.com/office/powerpoint/2010/main" val="27276626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r>
              <a:rPr lang="en" b="1" i="0" u="none" strike="noStrike" dirty="0" err="1">
                <a:effectLst/>
                <a:latin typeface="SF Pro Display" pitchFamily="2" charset="0"/>
              </a:rPr>
              <a:t>ProRes</a:t>
            </a:r>
            <a:r>
              <a:rPr lang="en" b="1" i="0" u="none" strike="noStrike" dirty="0">
                <a:effectLst/>
                <a:latin typeface="SF Pro Display" pitchFamily="2" charset="0"/>
              </a:rPr>
              <a:t> performance</a:t>
            </a:r>
            <a:br>
              <a:rPr lang="en" b="1" i="0" u="none" strike="noStrike" dirty="0">
                <a:effectLst/>
                <a:latin typeface="SF Pro Display" pitchFamily="2" charset="0"/>
              </a:rPr>
            </a:br>
            <a:endParaRPr lang="ru-RU" dirty="0"/>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pPr algn="l"/>
            <a:r>
              <a:rPr lang="en" b="0" i="0" u="none" strike="noStrike" dirty="0">
                <a:effectLst/>
                <a:latin typeface="SF Pro Text" pitchFamily="2" charset="0"/>
              </a:rPr>
              <a:t>Remarkably smooth playback and real-time, </a:t>
            </a:r>
            <a:r>
              <a:rPr lang="en" b="0" i="0" u="none" strike="noStrike" dirty="0" err="1">
                <a:effectLst/>
                <a:latin typeface="SF Pro Text" pitchFamily="2" charset="0"/>
              </a:rPr>
              <a:t>multistream</a:t>
            </a:r>
            <a:r>
              <a:rPr lang="en" b="0" i="0" u="none" strike="noStrike" dirty="0">
                <a:effectLst/>
                <a:latin typeface="SF Pro Text" pitchFamily="2" charset="0"/>
              </a:rPr>
              <a:t> editing are part of the </a:t>
            </a:r>
            <a:r>
              <a:rPr lang="en" b="0" i="0" u="none" strike="noStrike" dirty="0" err="1">
                <a:effectLst/>
                <a:latin typeface="SF Pro Text" pitchFamily="2" charset="0"/>
              </a:rPr>
              <a:t>ProRes</a:t>
            </a:r>
            <a:r>
              <a:rPr lang="en" b="0" i="0" u="none" strike="noStrike" dirty="0">
                <a:effectLst/>
                <a:latin typeface="SF Pro Text" pitchFamily="2" charset="0"/>
              </a:rPr>
              <a:t> RAW package. The format is optimized for macOS and the latest Mac computers, allowing you to render and export faster than with other RAW formats. Since </a:t>
            </a:r>
            <a:r>
              <a:rPr lang="en" b="0" i="0" u="none" strike="noStrike" dirty="0" err="1">
                <a:effectLst/>
                <a:latin typeface="SF Pro Text" pitchFamily="2" charset="0"/>
              </a:rPr>
              <a:t>ProRes</a:t>
            </a:r>
            <a:r>
              <a:rPr lang="en" b="0" i="0" u="none" strike="noStrike" dirty="0">
                <a:effectLst/>
                <a:latin typeface="SF Pro Text" pitchFamily="2" charset="0"/>
              </a:rPr>
              <a:t> RAW files are smaller than standard formats, you can fit more footage on every card.</a:t>
            </a:r>
          </a:p>
          <a:p>
            <a:endParaRPr lang="ru-RU" dirty="0"/>
          </a:p>
        </p:txBody>
      </p:sp>
    </p:spTree>
    <p:extLst>
      <p:ext uri="{BB962C8B-B14F-4D97-AF65-F5344CB8AC3E}">
        <p14:creationId xmlns:p14="http://schemas.microsoft.com/office/powerpoint/2010/main" val="23984500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i="0" u="none" strike="noStrike" dirty="0">
                <a:effectLst/>
                <a:latin typeface="SF Pro Display" pitchFamily="2" charset="0"/>
              </a:rPr>
              <a:t>RAW flexibility</a:t>
            </a: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pPr algn="l"/>
            <a:r>
              <a:rPr lang="en" b="0" i="0" u="none" strike="noStrike" dirty="0">
                <a:effectLst/>
                <a:latin typeface="SF Pro Text" pitchFamily="2" charset="0"/>
              </a:rPr>
              <a:t>Work with untouched image data directly from your camera sensor. And new </a:t>
            </a:r>
            <a:r>
              <a:rPr lang="en" b="0" i="0" u="none" strike="noStrike" dirty="0" err="1">
                <a:effectLst/>
                <a:latin typeface="SF Pro Text" pitchFamily="2" charset="0"/>
              </a:rPr>
              <a:t>ProRes</a:t>
            </a:r>
            <a:r>
              <a:rPr lang="en" b="0" i="0" u="none" strike="noStrike" dirty="0">
                <a:effectLst/>
                <a:latin typeface="SF Pro Text" pitchFamily="2" charset="0"/>
              </a:rPr>
              <a:t> RAW tools in Final Cut Pro provide enhanced settings for ISO, color temperature, and exposure offset from supported devices for an even deeper level of control.</a:t>
            </a:r>
            <a:endParaRPr lang="ru-RU" dirty="0"/>
          </a:p>
        </p:txBody>
      </p:sp>
    </p:spTree>
    <p:extLst>
      <p:ext uri="{BB962C8B-B14F-4D97-AF65-F5344CB8AC3E}">
        <p14:creationId xmlns:p14="http://schemas.microsoft.com/office/powerpoint/2010/main" val="1855678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normAutofit/>
          </a:bodyPr>
          <a:lstStyle/>
          <a:p>
            <a:r>
              <a:rPr lang="en" b="1" i="0" dirty="0">
                <a:solidFill>
                  <a:srgbClr val="202124"/>
                </a:solidFill>
                <a:effectLst/>
                <a:latin typeface="SF Pro Display" pitchFamily="2" charset="0"/>
                <a:ea typeface="SF Pro Display" pitchFamily="2" charset="0"/>
                <a:cs typeface="SF Pro Display" pitchFamily="2" charset="0"/>
              </a:rPr>
              <a:t>Interesting</a:t>
            </a:r>
            <a:r>
              <a:rPr lang="en" b="1" i="0" dirty="0">
                <a:solidFill>
                  <a:srgbClr val="202124"/>
                </a:solidFill>
                <a:effectLst/>
                <a:latin typeface="SF Pro Heavy" pitchFamily="2" charset="0"/>
                <a:ea typeface="SF Pro Heavy" pitchFamily="2" charset="0"/>
                <a:cs typeface="SF Pro Heavy" pitchFamily="2" charset="0"/>
              </a:rPr>
              <a:t> fact</a:t>
            </a:r>
            <a:br>
              <a:rPr lang="en" b="1" i="0" dirty="0">
                <a:solidFill>
                  <a:srgbClr val="202124"/>
                </a:solidFill>
                <a:effectLst/>
                <a:latin typeface="SF Pro Heavy" pitchFamily="2" charset="0"/>
                <a:ea typeface="SF Pro Heavy" pitchFamily="2" charset="0"/>
                <a:cs typeface="SF Pro Heavy" pitchFamily="2" charset="0"/>
              </a:rPr>
            </a:br>
            <a:endParaRPr lang="en" b="1" i="1" dirty="0">
              <a:solidFill>
                <a:srgbClr val="202124"/>
              </a:solidFill>
              <a:effectLst/>
              <a:latin typeface="SF Pro Heavy" pitchFamily="2" charset="0"/>
              <a:ea typeface="SF Pro Heavy" pitchFamily="2" charset="0"/>
              <a:cs typeface="SF Pro Heavy" pitchFamily="2" charset="0"/>
            </a:endParaRPr>
          </a:p>
        </p:txBody>
      </p:sp>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pPr marL="0" indent="0">
              <a:buNone/>
            </a:pPr>
            <a:r>
              <a:rPr lang="en" dirty="0"/>
              <a:t>Final Cut Pro X inherits the name of its predecessor (Final Cut Pro), but Final Cut Pro X is a newly written Objective-C program by Apple. In November 2020, the program was renamed again to Final Cut Pro with the release of macOS Big Sur. </a:t>
            </a:r>
            <a:br>
              <a:rPr lang="en" dirty="0"/>
            </a:b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605448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b="1" dirty="0">
                <a:latin typeface="SF Pro Semibold" pitchFamily="2" charset="0"/>
                <a:ea typeface="SF Pro Semibold" pitchFamily="2" charset="0"/>
                <a:cs typeface="SF Pro Semibold" pitchFamily="2" charset="0"/>
              </a:rPr>
              <a:t>Perfected for the new MacBook</a:t>
            </a:r>
            <a:br>
              <a:rPr lang="en" b="1" dirty="0">
                <a:latin typeface="SF Pro Semibold" pitchFamily="2" charset="0"/>
                <a:ea typeface="SF Pro Semibold" pitchFamily="2" charset="0"/>
                <a:cs typeface="SF Pro Semibold" pitchFamily="2" charset="0"/>
              </a:rPr>
            </a:br>
            <a:endParaRPr lang="ru-RU" b="1" dirty="0">
              <a:latin typeface="SF Pro Heavy" pitchFamily="2" charset="0"/>
              <a:ea typeface="SF Pro Heavy" pitchFamily="2" charset="0"/>
              <a:cs typeface="SF Pro Heavy" pitchFamily="2" charset="0"/>
            </a:endParaRPr>
          </a:p>
        </p:txBody>
      </p:sp>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r>
              <a:rPr lang="en" dirty="0">
                <a:latin typeface="SF Pro Semibold" pitchFamily="2" charset="0"/>
                <a:ea typeface="SF Pro Semibold" pitchFamily="2" charset="0"/>
                <a:cs typeface="SF Pro Semibold" pitchFamily="2" charset="0"/>
              </a:rPr>
              <a:t> Complex tasks, like video analysis for object tracking or automatic cropping, are lightning fast on the Apple Neural Engine. Creators can now do advanced editing, color grading, and delivery in HDR on 8K </a:t>
            </a:r>
            <a:r>
              <a:rPr lang="en" dirty="0" err="1">
                <a:latin typeface="SF Pro Semibold" pitchFamily="2" charset="0"/>
                <a:ea typeface="SF Pro Semibold" pitchFamily="2" charset="0"/>
                <a:cs typeface="SF Pro Semibold" pitchFamily="2" charset="0"/>
              </a:rPr>
              <a:t>ProRes</a:t>
            </a:r>
            <a:r>
              <a:rPr lang="en" dirty="0">
                <a:latin typeface="SF Pro Semibold" pitchFamily="2" charset="0"/>
                <a:ea typeface="SF Pro Semibold" pitchFamily="2" charset="0"/>
                <a:cs typeface="SF Pro Semibold" pitchFamily="2" charset="0"/>
              </a:rPr>
              <a:t> video — even when they’re miles away from the edit bay.</a:t>
            </a: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30953990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r>
              <a:rPr lang="en" b="0" i="1" dirty="0">
                <a:solidFill>
                  <a:srgbClr val="202122"/>
                </a:solidFill>
                <a:effectLst/>
                <a:latin typeface="SF Pro Text" pitchFamily="2" charset="0"/>
                <a:ea typeface="SF Pro Text" pitchFamily="2" charset="0"/>
                <a:cs typeface="SF Pro Text" pitchFamily="2" charset="0"/>
              </a:rPr>
              <a:t>X-Men Origins: Wolverine (2009)</a:t>
            </a:r>
          </a:p>
          <a:p>
            <a:r>
              <a:rPr lang="ru-RU" b="0" i="1" dirty="0">
                <a:solidFill>
                  <a:srgbClr val="202122"/>
                </a:solidFill>
                <a:effectLst/>
                <a:latin typeface="Arial" panose="020B0604020202020204" pitchFamily="34" charset="0"/>
              </a:rPr>
              <a:t>300</a:t>
            </a:r>
            <a:r>
              <a:rPr lang="en" i="1" dirty="0">
                <a:solidFill>
                  <a:srgbClr val="202122"/>
                </a:solidFill>
                <a:latin typeface="SF Pro Text" pitchFamily="2" charset="0"/>
                <a:ea typeface="SF Pro Text" pitchFamily="2" charset="0"/>
                <a:cs typeface="SF Pro Text" pitchFamily="2" charset="0"/>
              </a:rPr>
              <a:t> (2006)</a:t>
            </a:r>
          </a:p>
          <a:p>
            <a:r>
              <a:rPr lang="en" b="0" i="1" dirty="0">
                <a:solidFill>
                  <a:srgbClr val="202122"/>
                </a:solidFill>
                <a:effectLst/>
                <a:latin typeface="Arial" panose="020B0604020202020204" pitchFamily="34" charset="0"/>
              </a:rPr>
              <a:t>The Simpsons Movie</a:t>
            </a:r>
            <a:r>
              <a:rPr lang="en" b="0" i="1" dirty="0">
                <a:solidFill>
                  <a:srgbClr val="202122"/>
                </a:solidFill>
                <a:effectLst/>
                <a:latin typeface="SF Pro Text" pitchFamily="2" charset="0"/>
                <a:ea typeface="SF Pro Text" pitchFamily="2" charset="0"/>
                <a:cs typeface="SF Pro Text" pitchFamily="2" charset="0"/>
              </a:rPr>
              <a:t> (2007)</a:t>
            </a:r>
            <a:br>
              <a:rPr lang="en" dirty="0">
                <a:latin typeface="SF Pro Text" pitchFamily="2" charset="0"/>
                <a:ea typeface="SF Pro Text" pitchFamily="2" charset="0"/>
                <a:cs typeface="SF Pro Text" pitchFamily="2" charset="0"/>
              </a:rPr>
            </a:br>
            <a:endParaRPr lang="ru-RU" dirty="0">
              <a:latin typeface="SF Pro Text" pitchFamily="2" charset="0"/>
              <a:ea typeface="SF Pro Text" pitchFamily="2" charset="0"/>
              <a:cs typeface="SF Pro Text" pitchFamily="2" charset="0"/>
            </a:endParaRPr>
          </a:p>
        </p:txBody>
      </p:sp>
      <p:sp>
        <p:nvSpPr>
          <p:cNvPr id="8" name="Заголовок 1">
            <a:extLst>
              <a:ext uri="{FF2B5EF4-FFF2-40B4-BE49-F238E27FC236}">
                <a16:creationId xmlns:a16="http://schemas.microsoft.com/office/drawing/2014/main" id="{29CD0D76-6786-E86E-88AC-2A55227D1AF3}"/>
              </a:ext>
            </a:extLst>
          </p:cNvPr>
          <p:cNvSpPr>
            <a:spLocks noGrp="1"/>
          </p:cNvSpPr>
          <p:nvPr>
            <p:ph type="title"/>
          </p:nvPr>
        </p:nvSpPr>
        <p:spPr>
          <a:xfrm>
            <a:off x="838200" y="365125"/>
            <a:ext cx="10515600" cy="1325563"/>
          </a:xfrm>
        </p:spPr>
        <p:txBody>
          <a:bodyPr>
            <a:normAutofit/>
          </a:bodyPr>
          <a:lstStyle/>
          <a:p>
            <a:r>
              <a:rPr lang="en" b="1" dirty="0">
                <a:solidFill>
                  <a:srgbClr val="202124"/>
                </a:solidFill>
                <a:effectLst/>
                <a:latin typeface="SF Pro Display" pitchFamily="2" charset="0"/>
                <a:ea typeface="SF Pro Display" pitchFamily="2" charset="0"/>
                <a:cs typeface="SF Pro Display" pitchFamily="2" charset="0"/>
              </a:rPr>
              <a:t>Movies edited in Final Cut Pro</a:t>
            </a:r>
          </a:p>
        </p:txBody>
      </p:sp>
    </p:spTree>
    <p:extLst>
      <p:ext uri="{BB962C8B-B14F-4D97-AF65-F5344CB8AC3E}">
        <p14:creationId xmlns:p14="http://schemas.microsoft.com/office/powerpoint/2010/main" val="6568559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dirty="0">
                <a:latin typeface="SF Pro Display" pitchFamily="2" charset="0"/>
              </a:rPr>
              <a:t>Advantages</a:t>
            </a:r>
            <a:endParaRPr lang="en" b="1" i="0" u="none" strike="noStrike" dirty="0">
              <a:effectLst/>
              <a:latin typeface="SF Pro Display" pitchFamily="2" charset="0"/>
            </a:endParaRP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r>
              <a:rPr lang="en-US" dirty="0">
                <a:latin typeface="SF Pro Text" pitchFamily="2" charset="0"/>
              </a:rPr>
              <a:t>Color grading</a:t>
            </a:r>
          </a:p>
          <a:p>
            <a:r>
              <a:rPr lang="en-US" dirty="0">
                <a:latin typeface="SF Pro Text" pitchFamily="2" charset="0"/>
              </a:rPr>
              <a:t>HDR support</a:t>
            </a:r>
          </a:p>
          <a:p>
            <a:r>
              <a:rPr lang="en-US" dirty="0" err="1">
                <a:latin typeface="SF Pro Text" pitchFamily="2" charset="0"/>
              </a:rPr>
              <a:t>ProRes</a:t>
            </a:r>
            <a:r>
              <a:rPr lang="en-US" dirty="0">
                <a:latin typeface="SF Pro Text" pitchFamily="2" charset="0"/>
              </a:rPr>
              <a:t> and RAW support</a:t>
            </a:r>
          </a:p>
          <a:p>
            <a:r>
              <a:rPr lang="en-US" dirty="0">
                <a:latin typeface="SF Pro Text" pitchFamily="2" charset="0"/>
              </a:rPr>
              <a:t>Optimized for Mac’s and </a:t>
            </a:r>
            <a:r>
              <a:rPr lang="en-US" dirty="0" err="1">
                <a:latin typeface="SF Pro Text" pitchFamily="2" charset="0"/>
              </a:rPr>
              <a:t>Macbook’s</a:t>
            </a:r>
            <a:endParaRPr lang="en-US" dirty="0">
              <a:latin typeface="SF Pro Text" pitchFamily="2" charset="0"/>
            </a:endParaRPr>
          </a:p>
          <a:p>
            <a:r>
              <a:rPr lang="en-US" dirty="0">
                <a:latin typeface="SF Pro Text" pitchFamily="2" charset="0"/>
              </a:rPr>
              <a:t>Easy to learn</a:t>
            </a:r>
            <a:endParaRPr lang="ru-RU" dirty="0">
              <a:latin typeface="SF Pro Text" pitchFamily="2" charset="0"/>
            </a:endParaRPr>
          </a:p>
        </p:txBody>
      </p:sp>
    </p:spTree>
    <p:extLst>
      <p:ext uri="{BB962C8B-B14F-4D97-AF65-F5344CB8AC3E}">
        <p14:creationId xmlns:p14="http://schemas.microsoft.com/office/powerpoint/2010/main" val="1886938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dirty="0">
                <a:latin typeface="SF Pro Display" pitchFamily="2" charset="0"/>
              </a:rPr>
              <a:t>Disadvantages</a:t>
            </a:r>
            <a:endParaRPr lang="en" b="1" i="0" u="none" strike="noStrike" dirty="0">
              <a:effectLst/>
              <a:latin typeface="SF Pro Display" pitchFamily="2" charset="0"/>
            </a:endParaRP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r>
              <a:rPr lang="en-US" dirty="0">
                <a:latin typeface="SF Pro Text" pitchFamily="2" charset="0"/>
              </a:rPr>
              <a:t>Lack of Russian language</a:t>
            </a:r>
          </a:p>
          <a:p>
            <a:r>
              <a:rPr lang="en-US" dirty="0">
                <a:latin typeface="SF Pro Text" pitchFamily="2" charset="0"/>
              </a:rPr>
              <a:t>Implicit placement of Effects and Transitions</a:t>
            </a:r>
          </a:p>
          <a:p>
            <a:r>
              <a:rPr lang="en-US" dirty="0">
                <a:latin typeface="SF Pro Text" pitchFamily="2" charset="0"/>
              </a:rPr>
              <a:t>Final Cut Pro doesn’t exist for Windows or Linux</a:t>
            </a:r>
            <a:endParaRPr lang="ru-RU" dirty="0">
              <a:latin typeface="SF Pro Text" pitchFamily="2" charset="0"/>
            </a:endParaRPr>
          </a:p>
        </p:txBody>
      </p:sp>
    </p:spTree>
    <p:extLst>
      <p:ext uri="{BB962C8B-B14F-4D97-AF65-F5344CB8AC3E}">
        <p14:creationId xmlns:p14="http://schemas.microsoft.com/office/powerpoint/2010/main" val="34716114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i="0" u="none" strike="noStrike" dirty="0">
                <a:effectLst/>
                <a:latin typeface="SF Pro Display" pitchFamily="2" charset="0"/>
              </a:rPr>
              <a:t>Conclusion</a:t>
            </a: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r>
              <a:rPr lang="en" b="0" i="0" u="none" strike="noStrike" dirty="0">
                <a:effectLst/>
                <a:latin typeface="SF Pro Text" pitchFamily="2" charset="0"/>
              </a:rPr>
              <a:t>Summing up, we can say that Final Cut Pro is a high-tech audio and video processing distribution that meets all the requirements of the modern art of video and audio editing. I want to show a project I created with this software.</a:t>
            </a:r>
            <a:endParaRPr lang="ru-RU" b="0" i="0" u="none" strike="noStrike" dirty="0">
              <a:effectLst/>
              <a:latin typeface="SF Pro Text" pitchFamily="2" charset="0"/>
            </a:endParaRPr>
          </a:p>
          <a:p>
            <a:pPr marL="0" indent="0" algn="l">
              <a:buNone/>
            </a:pPr>
            <a:endParaRPr lang="ru-RU" dirty="0">
              <a:latin typeface="SF Pro Text" pitchFamily="2" charset="0"/>
            </a:endParaRPr>
          </a:p>
        </p:txBody>
      </p:sp>
      <p:sp>
        <p:nvSpPr>
          <p:cNvPr id="4" name="TextBox 3">
            <a:extLst>
              <a:ext uri="{FF2B5EF4-FFF2-40B4-BE49-F238E27FC236}">
                <a16:creationId xmlns:a16="http://schemas.microsoft.com/office/drawing/2014/main" id="{2FD8797C-F613-5E70-6614-FD2DE1CBE3D6}"/>
              </a:ext>
            </a:extLst>
          </p:cNvPr>
          <p:cNvSpPr txBox="1"/>
          <p:nvPr/>
        </p:nvSpPr>
        <p:spPr>
          <a:xfrm>
            <a:off x="2560320" y="73152"/>
            <a:ext cx="184731" cy="369332"/>
          </a:xfrm>
          <a:prstGeom prst="rect">
            <a:avLst/>
          </a:prstGeom>
          <a:noFill/>
        </p:spPr>
        <p:txBody>
          <a:bodyPr wrap="none" rtlCol="0">
            <a:spAutoFit/>
          </a:bodyPr>
          <a:lstStyle/>
          <a:p>
            <a:endParaRPr lang="ru-RU" dirty="0"/>
          </a:p>
        </p:txBody>
      </p:sp>
    </p:spTree>
    <p:extLst>
      <p:ext uri="{BB962C8B-B14F-4D97-AF65-F5344CB8AC3E}">
        <p14:creationId xmlns:p14="http://schemas.microsoft.com/office/powerpoint/2010/main" val="1689477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7E45FC5-CFB4-AD3A-31DA-5363DD3E6835}"/>
              </a:ext>
            </a:extLst>
          </p:cNvPr>
          <p:cNvSpPr>
            <a:spLocks noGrp="1"/>
          </p:cNvSpPr>
          <p:nvPr>
            <p:ph type="title"/>
          </p:nvPr>
        </p:nvSpPr>
        <p:spPr/>
        <p:txBody>
          <a:bodyPr/>
          <a:lstStyle/>
          <a:p>
            <a:pPr algn="l"/>
            <a:r>
              <a:rPr lang="en" b="1" i="0" u="none" strike="noStrike" dirty="0">
                <a:effectLst/>
                <a:latin typeface="SF Pro Display" pitchFamily="2" charset="0"/>
              </a:rPr>
              <a:t>LIST OF REFERENCES</a:t>
            </a:r>
          </a:p>
        </p:txBody>
      </p:sp>
      <p:sp>
        <p:nvSpPr>
          <p:cNvPr id="3" name="Объект 2">
            <a:extLst>
              <a:ext uri="{FF2B5EF4-FFF2-40B4-BE49-F238E27FC236}">
                <a16:creationId xmlns:a16="http://schemas.microsoft.com/office/drawing/2014/main" id="{807AA089-5DA7-4ACD-4FE7-552912551EFE}"/>
              </a:ext>
            </a:extLst>
          </p:cNvPr>
          <p:cNvSpPr>
            <a:spLocks noGrp="1"/>
          </p:cNvSpPr>
          <p:nvPr>
            <p:ph idx="1"/>
          </p:nvPr>
        </p:nvSpPr>
        <p:spPr/>
        <p:txBody>
          <a:bodyPr/>
          <a:lstStyle/>
          <a:p>
            <a:pPr marL="514350" indent="-514350" algn="l">
              <a:buFont typeface="+mj-lt"/>
              <a:buAutoNum type="arabicPeriod"/>
            </a:pPr>
            <a:r>
              <a:rPr lang="en" dirty="0">
                <a:latin typeface="SF Pro Text" pitchFamily="2" charset="0"/>
                <a:ea typeface="SF Pro Text" pitchFamily="2" charset="0"/>
                <a:cs typeface="SF Pro Text" pitchFamily="2" charset="0"/>
                <a:hlinkClick r:id="rId2">
                  <a:extLst>
                    <a:ext uri="{A12FA001-AC4F-418D-AE19-62706E023703}">
                      <ahyp:hlinkClr xmlns:ahyp="http://schemas.microsoft.com/office/drawing/2018/hyperlinkcolor" val="tx"/>
                    </a:ext>
                  </a:extLst>
                </a:hlinkClick>
              </a:rPr>
              <a:t>https://www.apple.com/ru/final-cut-pro/</a:t>
            </a:r>
            <a:endParaRPr lang="en" dirty="0">
              <a:latin typeface="SF Pro Text" pitchFamily="2" charset="0"/>
              <a:ea typeface="SF Pro Text" pitchFamily="2" charset="0"/>
              <a:cs typeface="SF Pro Text" pitchFamily="2" charset="0"/>
            </a:endParaRPr>
          </a:p>
          <a:p>
            <a:pPr marL="514350" indent="-514350" algn="l">
              <a:buFont typeface="+mj-lt"/>
              <a:buAutoNum type="arabicPeriod"/>
            </a:pPr>
            <a:r>
              <a:rPr lang="en" dirty="0">
                <a:latin typeface="SF Pro Text" pitchFamily="2" charset="0"/>
                <a:ea typeface="SF Pro Text" pitchFamily="2" charset="0"/>
                <a:cs typeface="SF Pro Text" pitchFamily="2" charset="0"/>
              </a:rPr>
              <a:t>https://</a:t>
            </a:r>
            <a:r>
              <a:rPr lang="en" dirty="0" err="1">
                <a:latin typeface="SF Pro Text" pitchFamily="2" charset="0"/>
                <a:ea typeface="SF Pro Text" pitchFamily="2" charset="0"/>
                <a:cs typeface="SF Pro Text" pitchFamily="2" charset="0"/>
              </a:rPr>
              <a:t>support.apple.com</a:t>
            </a:r>
            <a:r>
              <a:rPr lang="en" dirty="0">
                <a:latin typeface="SF Pro Text" pitchFamily="2" charset="0"/>
                <a:ea typeface="SF Pro Text" pitchFamily="2" charset="0"/>
                <a:cs typeface="SF Pro Text" pitchFamily="2" charset="0"/>
              </a:rPr>
              <a:t>/</a:t>
            </a:r>
            <a:r>
              <a:rPr lang="en" dirty="0" err="1">
                <a:latin typeface="SF Pro Text" pitchFamily="2" charset="0"/>
                <a:ea typeface="SF Pro Text" pitchFamily="2" charset="0"/>
                <a:cs typeface="SF Pro Text" pitchFamily="2" charset="0"/>
              </a:rPr>
              <a:t>en</a:t>
            </a:r>
            <a:r>
              <a:rPr lang="en" dirty="0">
                <a:latin typeface="SF Pro Text" pitchFamily="2" charset="0"/>
                <a:ea typeface="SF Pro Text" pitchFamily="2" charset="0"/>
                <a:cs typeface="SF Pro Text" pitchFamily="2" charset="0"/>
              </a:rPr>
              <a:t>-us/HT202410</a:t>
            </a:r>
          </a:p>
          <a:p>
            <a:pPr marL="0" indent="0" algn="l">
              <a:buNone/>
            </a:pPr>
            <a:r>
              <a:rPr lang="ru-RU" dirty="0">
                <a:latin typeface="SF Pro Text" pitchFamily="2" charset="0"/>
                <a:ea typeface="SF Pro Text" pitchFamily="2" charset="0"/>
                <a:cs typeface="SF Pro Text" pitchFamily="2" charset="0"/>
              </a:rPr>
              <a:t>3. В.А. </a:t>
            </a:r>
            <a:r>
              <a:rPr lang="ru-RU" dirty="0" err="1">
                <a:latin typeface="SF Pro Text" pitchFamily="2" charset="0"/>
                <a:ea typeface="SF Pro Text" pitchFamily="2" charset="0"/>
                <a:cs typeface="SF Pro Text" pitchFamily="2" charset="0"/>
              </a:rPr>
              <a:t>Радовель</a:t>
            </a:r>
            <a:r>
              <a:rPr lang="ru-RU" dirty="0">
                <a:latin typeface="SF Pro Text" pitchFamily="2" charset="0"/>
                <a:ea typeface="SF Pro Text" pitchFamily="2" charset="0"/>
                <a:cs typeface="SF Pro Text" pitchFamily="2" charset="0"/>
              </a:rPr>
              <a:t> «Английский язык в программировании  и информационных системах»</a:t>
            </a:r>
            <a:endParaRPr lang="en-US" dirty="0">
              <a:latin typeface="SF Pro Text" pitchFamily="2" charset="0"/>
              <a:ea typeface="SF Pro Text" pitchFamily="2" charset="0"/>
              <a:cs typeface="SF Pro Text" pitchFamily="2" charset="0"/>
            </a:endParaRPr>
          </a:p>
          <a:p>
            <a:pPr marL="0" indent="0" algn="l">
              <a:buNone/>
            </a:pPr>
            <a:r>
              <a:rPr lang="en-US" dirty="0">
                <a:latin typeface="SF Pro Text" pitchFamily="2" charset="0"/>
                <a:ea typeface="SF Pro Text" pitchFamily="2" charset="0"/>
                <a:cs typeface="SF Pro Text" pitchFamily="2" charset="0"/>
              </a:rPr>
              <a:t>4</a:t>
            </a:r>
            <a:r>
              <a:rPr lang="ru-RU" dirty="0">
                <a:latin typeface="SF Pro Text" pitchFamily="2" charset="0"/>
                <a:ea typeface="SF Pro Text" pitchFamily="2" charset="0"/>
                <a:cs typeface="SF Pro Text" pitchFamily="2" charset="0"/>
              </a:rPr>
              <a:t>. </a:t>
            </a:r>
            <a:r>
              <a:rPr lang="en" dirty="0">
                <a:latin typeface="SF Pro Text" pitchFamily="2" charset="0"/>
                <a:ea typeface="SF Pro Text" pitchFamily="2" charset="0"/>
                <a:cs typeface="SF Pro Text" pitchFamily="2" charset="0"/>
              </a:rPr>
              <a:t>https://</a:t>
            </a:r>
            <a:r>
              <a:rPr lang="en" dirty="0" err="1">
                <a:latin typeface="SF Pro Text" pitchFamily="2" charset="0"/>
                <a:ea typeface="SF Pro Text" pitchFamily="2" charset="0"/>
                <a:cs typeface="SF Pro Text" pitchFamily="2" charset="0"/>
              </a:rPr>
              <a:t>habr.com</a:t>
            </a:r>
            <a:r>
              <a:rPr lang="en" dirty="0">
                <a:latin typeface="SF Pro Text" pitchFamily="2" charset="0"/>
                <a:ea typeface="SF Pro Text" pitchFamily="2" charset="0"/>
                <a:cs typeface="SF Pro Text" pitchFamily="2" charset="0"/>
              </a:rPr>
              <a:t>/</a:t>
            </a:r>
            <a:r>
              <a:rPr lang="en" dirty="0" err="1">
                <a:latin typeface="SF Pro Text" pitchFamily="2" charset="0"/>
                <a:ea typeface="SF Pro Text" pitchFamily="2" charset="0"/>
                <a:cs typeface="SF Pro Text" pitchFamily="2" charset="0"/>
              </a:rPr>
              <a:t>ru</a:t>
            </a:r>
            <a:r>
              <a:rPr lang="en" dirty="0">
                <a:latin typeface="SF Pro Text" pitchFamily="2" charset="0"/>
                <a:ea typeface="SF Pro Text" pitchFamily="2" charset="0"/>
                <a:cs typeface="SF Pro Text" pitchFamily="2" charset="0"/>
              </a:rPr>
              <a:t>/company/</a:t>
            </a:r>
            <a:r>
              <a:rPr lang="en" dirty="0" err="1">
                <a:latin typeface="SF Pro Text" pitchFamily="2" charset="0"/>
                <a:ea typeface="SF Pro Text" pitchFamily="2" charset="0"/>
                <a:cs typeface="SF Pro Text" pitchFamily="2" charset="0"/>
              </a:rPr>
              <a:t>liteorder</a:t>
            </a:r>
            <a:r>
              <a:rPr lang="en" dirty="0">
                <a:latin typeface="SF Pro Text" pitchFamily="2" charset="0"/>
                <a:ea typeface="SF Pro Text" pitchFamily="2" charset="0"/>
                <a:cs typeface="SF Pro Text" pitchFamily="2" charset="0"/>
              </a:rPr>
              <a:t>/blog/291550/</a:t>
            </a:r>
            <a:endParaRPr lang="ru-RU" dirty="0">
              <a:latin typeface="SF Pro Text" pitchFamily="2" charset="0"/>
              <a:ea typeface="SF Pro Text" pitchFamily="2" charset="0"/>
              <a:cs typeface="SF Pro Text" pitchFamily="2" charset="0"/>
            </a:endParaRPr>
          </a:p>
        </p:txBody>
      </p:sp>
    </p:spTree>
    <p:extLst>
      <p:ext uri="{BB962C8B-B14F-4D97-AF65-F5344CB8AC3E}">
        <p14:creationId xmlns:p14="http://schemas.microsoft.com/office/powerpoint/2010/main" val="1147963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b="1" dirty="0">
                <a:latin typeface="SF Pro Semibold" pitchFamily="2" charset="0"/>
                <a:ea typeface="SF Pro Semibold" pitchFamily="2" charset="0"/>
                <a:cs typeface="SF Pro Semibold" pitchFamily="2" charset="0"/>
              </a:rPr>
              <a:t>Introduction</a:t>
            </a:r>
            <a:endParaRPr lang="ru-RU" b="1" dirty="0">
              <a:latin typeface="SF Pro Heavy" pitchFamily="2" charset="0"/>
              <a:ea typeface="SF Pro Heavy" pitchFamily="2" charset="0"/>
              <a:cs typeface="SF Pro Heavy" pitchFamily="2" charset="0"/>
            </a:endParaRPr>
          </a:p>
        </p:txBody>
      </p:sp>
      <p:sp>
        <p:nvSpPr>
          <p:cNvPr id="7" name="Объект 6">
            <a:extLst>
              <a:ext uri="{FF2B5EF4-FFF2-40B4-BE49-F238E27FC236}">
                <a16:creationId xmlns:a16="http://schemas.microsoft.com/office/drawing/2014/main" id="{0A313755-5C35-9989-02B4-131CC39D8647}"/>
              </a:ext>
            </a:extLst>
          </p:cNvPr>
          <p:cNvSpPr>
            <a:spLocks noGrp="1"/>
          </p:cNvSpPr>
          <p:nvPr>
            <p:ph idx="1"/>
          </p:nvPr>
        </p:nvSpPr>
        <p:spPr/>
        <p:txBody>
          <a:bodyPr>
            <a:normAutofit/>
          </a:bodyPr>
          <a:lstStyle/>
          <a:p>
            <a:r>
              <a:rPr lang="en" dirty="0">
                <a:latin typeface="SF Pro Semibold" pitchFamily="2" charset="0"/>
                <a:ea typeface="SF Pro Semibold" pitchFamily="2" charset="0"/>
                <a:cs typeface="SF Pro Semibold" pitchFamily="2" charset="0"/>
              </a:rPr>
              <a:t>Final Cut Pro (formerly Final Cut Pro X) is a professional video editor for macOS. use was developed by Macromedia, then by Apple. The program allows users to transfer videos from external drives to a computer for processing.</a:t>
            </a:r>
          </a:p>
          <a:p>
            <a:pPr marL="0" indent="0">
              <a:buNone/>
            </a:pPr>
            <a:r>
              <a:rPr lang="en-US" dirty="0">
                <a:latin typeface="SF Pro Semibold" pitchFamily="2" charset="0"/>
                <a:ea typeface="SF Pro Semibold" pitchFamily="2" charset="0"/>
                <a:cs typeface="SF Pro Semibold" pitchFamily="2" charset="0"/>
              </a:rPr>
              <a:t>// to describe video editor, 2 –to discuss advantages and dis-…</a:t>
            </a:r>
          </a:p>
          <a:p>
            <a:pPr marL="0" indent="0">
              <a:buNone/>
            </a:pPr>
            <a:r>
              <a:rPr lang="en-US" dirty="0">
                <a:latin typeface="SF Pro Semibold" pitchFamily="2" charset="0"/>
                <a:ea typeface="SF Pro Semibold" pitchFamily="2" charset="0"/>
                <a:cs typeface="SF Pro Semibold" pitchFamily="2" charset="0"/>
              </a:rPr>
              <a:t>3.  describe all functions 4. to enlarge </a:t>
            </a:r>
            <a:r>
              <a:rPr lang="en-US" dirty="0" err="1">
                <a:latin typeface="SF Pro Semibold" pitchFamily="2" charset="0"/>
                <a:ea typeface="SF Pro Semibold" pitchFamily="2" charset="0"/>
                <a:cs typeface="SF Pro Semibold" pitchFamily="2" charset="0"/>
              </a:rPr>
              <a:t>ur</a:t>
            </a:r>
            <a:r>
              <a:rPr lang="en-US" dirty="0">
                <a:latin typeface="SF Pro Semibold" pitchFamily="2" charset="0"/>
                <a:ea typeface="SF Pro Semibold" pitchFamily="2" charset="0"/>
                <a:cs typeface="SF Pro Semibold" pitchFamily="2" charset="0"/>
              </a:rPr>
              <a:t> knowledge 5. to demonstrate my works 6. to show the process </a:t>
            </a:r>
            <a:r>
              <a:rPr lang="en-US">
                <a:latin typeface="SF Pro Semibold" pitchFamily="2" charset="0"/>
                <a:ea typeface="SF Pro Semibold" pitchFamily="2" charset="0"/>
                <a:cs typeface="SF Pro Semibold" pitchFamily="2" charset="0"/>
              </a:rPr>
              <a:t>of creation</a:t>
            </a:r>
            <a:endParaRPr lang="en-US"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3076317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b="1" dirty="0">
                <a:latin typeface="SF Pro Display" pitchFamily="2" charset="0"/>
                <a:ea typeface="SF Pro Display" pitchFamily="2" charset="0"/>
                <a:cs typeface="SF Pro Display" pitchFamily="2" charset="0"/>
              </a:rPr>
              <a:t>Optimized for Apple silicon.</a:t>
            </a:r>
            <a:br>
              <a:rPr lang="en" b="1" dirty="0">
                <a:latin typeface="SF Pro Display" pitchFamily="2" charset="0"/>
                <a:ea typeface="SF Pro Display" pitchFamily="2" charset="0"/>
                <a:cs typeface="SF Pro Display" pitchFamily="2" charset="0"/>
              </a:rPr>
            </a:br>
            <a:endParaRPr lang="ru-RU" b="1" dirty="0">
              <a:latin typeface="SF Pro Display" pitchFamily="2" charset="0"/>
              <a:ea typeface="SF Pro Display" pitchFamily="2" charset="0"/>
              <a:cs typeface="SF Pro Display" pitchFamily="2" charset="0"/>
            </a:endParaRPr>
          </a:p>
        </p:txBody>
      </p:sp>
      <p:sp>
        <p:nvSpPr>
          <p:cNvPr id="3" name="Объект 2">
            <a:extLst>
              <a:ext uri="{FF2B5EF4-FFF2-40B4-BE49-F238E27FC236}">
                <a16:creationId xmlns:a16="http://schemas.microsoft.com/office/drawing/2014/main" id="{DCF79F4D-17D1-EA33-CCDF-67A9E3234958}"/>
              </a:ext>
            </a:extLst>
          </p:cNvPr>
          <p:cNvSpPr>
            <a:spLocks noGrp="1"/>
          </p:cNvSpPr>
          <p:nvPr>
            <p:ph idx="1"/>
          </p:nvPr>
        </p:nvSpPr>
        <p:spPr/>
        <p:txBody>
          <a:bodyPr/>
          <a:lstStyle/>
          <a:p>
            <a:pPr marL="0" indent="0">
              <a:buNone/>
            </a:pPr>
            <a:r>
              <a:rPr lang="en" dirty="0">
                <a:latin typeface="SF Pro Semibold" pitchFamily="2" charset="0"/>
                <a:ea typeface="SF Pro Semibold" pitchFamily="2" charset="0"/>
                <a:cs typeface="SF Pro Semibold" pitchFamily="2" charset="0"/>
              </a:rPr>
              <a:t>Final Cut Pro features breathtaking performance and efficiency on Mac computers with Apple silicon. Tap into superfast unified memory shared across the CPU, the GPU, and the Apple Neural Engine to play back more high-resolution video streams and render your movie in record time.</a:t>
            </a:r>
          </a:p>
          <a:p>
            <a:pPr marL="0" indent="0">
              <a:buNone/>
            </a:pPr>
            <a:endParaRPr lang="ru-RU" dirty="0">
              <a:latin typeface="Helvetica" pitchFamily="2" charset="0"/>
            </a:endParaRPr>
          </a:p>
        </p:txBody>
      </p:sp>
    </p:spTree>
    <p:extLst>
      <p:ext uri="{BB962C8B-B14F-4D97-AF65-F5344CB8AC3E}">
        <p14:creationId xmlns:p14="http://schemas.microsoft.com/office/powerpoint/2010/main" val="234098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normAutofit fontScale="90000"/>
          </a:bodyPr>
          <a:lstStyle/>
          <a:p>
            <a:br>
              <a:rPr lang="en" dirty="0">
                <a:latin typeface="SF Pro Display" pitchFamily="2" charset="0"/>
                <a:ea typeface="SF Pro Display" pitchFamily="2" charset="0"/>
                <a:cs typeface="SF Pro Display" pitchFamily="2" charset="0"/>
              </a:rPr>
            </a:br>
            <a:r>
              <a:rPr lang="en" dirty="0">
                <a:latin typeface="SF Pro Display" pitchFamily="2" charset="0"/>
                <a:ea typeface="SF Pro Display" pitchFamily="2" charset="0"/>
                <a:cs typeface="SF Pro Display" pitchFamily="2" charset="0"/>
              </a:rPr>
              <a:t>Video Editing</a:t>
            </a:r>
            <a:br>
              <a:rPr lang="en" dirty="0">
                <a:latin typeface="SF Pro Display" pitchFamily="2" charset="0"/>
                <a:ea typeface="SF Pro Display" pitchFamily="2" charset="0"/>
                <a:cs typeface="SF Pro Display" pitchFamily="2" charset="0"/>
              </a:rPr>
            </a:b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7" name="Рисунок 6">
            <a:extLst>
              <a:ext uri="{FF2B5EF4-FFF2-40B4-BE49-F238E27FC236}">
                <a16:creationId xmlns:a16="http://schemas.microsoft.com/office/drawing/2014/main" id="{D374E48C-458E-CAA8-CFC1-455795460F87}"/>
              </a:ext>
            </a:extLst>
          </p:cNvPr>
          <p:cNvPicPr>
            <a:picLocks noGrp="1" noChangeAspect="1"/>
          </p:cNvPicPr>
          <p:nvPr>
            <p:ph type="pic" idx="1"/>
          </p:nvPr>
        </p:nvPicPr>
        <p:blipFill>
          <a:blip r:embed="rId2"/>
          <a:srcRect l="10148" r="10148"/>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p:txBody>
          <a:bodyPr>
            <a:normAutofit/>
          </a:bodyPr>
          <a:lstStyle/>
          <a:p>
            <a:pPr marL="0" indent="0">
              <a:buNone/>
            </a:pPr>
            <a:r>
              <a:rPr lang="en" b="0" i="0" u="none" strike="noStrike" dirty="0">
                <a:effectLst/>
                <a:latin typeface="SF Pro Text" pitchFamily="2" charset="0"/>
              </a:rPr>
              <a:t>The Magnetic Timeline allows you to easily experiment with story ideas by moving and trimming clips without collisions or sync problems. Use Compound Clips to bundle separate video and audio clips into a single movable package, Color coding makes it easy to identify different types of content, with the ability to customize the look of your timeline while you edit.</a:t>
            </a: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13772240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dirty="0">
                <a:latin typeface="SF Pro Display" pitchFamily="2" charset="0"/>
                <a:ea typeface="SF Pro Display" pitchFamily="2" charset="0"/>
                <a:cs typeface="SF Pro Display" pitchFamily="2" charset="0"/>
              </a:rPr>
              <a:t>Organizing Tools </a:t>
            </a: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7" name="Рисунок 6">
            <a:extLst>
              <a:ext uri="{FF2B5EF4-FFF2-40B4-BE49-F238E27FC236}">
                <a16:creationId xmlns:a16="http://schemas.microsoft.com/office/drawing/2014/main" id="{7C5E1750-53BE-C6B2-7FF9-38AEC5C47116}"/>
              </a:ext>
            </a:extLst>
          </p:cNvPr>
          <p:cNvPicPr>
            <a:picLocks noGrp="1" noChangeAspect="1"/>
          </p:cNvPicPr>
          <p:nvPr>
            <p:ph type="pic" idx="1"/>
          </p:nvPr>
        </p:nvPicPr>
        <p:blipFill>
          <a:blip r:embed="rId2"/>
          <a:srcRect l="10148" r="10148"/>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p:txBody>
          <a:bodyPr>
            <a:normAutofit/>
          </a:bodyPr>
          <a:lstStyle/>
          <a:p>
            <a:pPr marL="0" indent="0">
              <a:buNone/>
            </a:pPr>
            <a:r>
              <a:rPr lang="en" b="0" i="0" u="none" strike="noStrike" dirty="0">
                <a:effectLst/>
                <a:latin typeface="SF Pro Text" pitchFamily="2" charset="0"/>
              </a:rPr>
              <a:t>Final Cut Pro offers the most advanced organizing tools of any professional video editing application. Easily tag entire clips or clip ranges with metadata for searching, and create Smart Collections that automatically collect content according to a set of custom criteria. </a:t>
            </a: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2175055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p:txBody>
          <a:bodyPr/>
          <a:lstStyle/>
          <a:p>
            <a:r>
              <a:rPr lang="en" dirty="0">
                <a:latin typeface="SF Pro Display" pitchFamily="2" charset="0"/>
                <a:ea typeface="SF Pro Display" pitchFamily="2" charset="0"/>
                <a:cs typeface="SF Pro Display" pitchFamily="2" charset="0"/>
              </a:rPr>
              <a:t>Motion Graphics</a:t>
            </a:r>
            <a:br>
              <a:rPr lang="en" dirty="0">
                <a:latin typeface="SF Pro Display" pitchFamily="2" charset="0"/>
                <a:ea typeface="SF Pro Display" pitchFamily="2" charset="0"/>
                <a:cs typeface="SF Pro Display" pitchFamily="2" charset="0"/>
              </a:rPr>
            </a:br>
            <a:endParaRPr lang="ru-RU" dirty="0">
              <a:latin typeface="SF Pro Display" pitchFamily="2" charset="0"/>
              <a:ea typeface="SF Pro Display" pitchFamily="2" charset="0"/>
              <a:cs typeface="SF Pro Display" pitchFamily="2" charset="0"/>
            </a:endParaRPr>
          </a:p>
        </p:txBody>
      </p:sp>
      <p:pic>
        <p:nvPicPr>
          <p:cNvPr id="7" name="Рисунок 6">
            <a:extLst>
              <a:ext uri="{FF2B5EF4-FFF2-40B4-BE49-F238E27FC236}">
                <a16:creationId xmlns:a16="http://schemas.microsoft.com/office/drawing/2014/main" id="{9E0E3129-D6B6-1B00-6029-9F725C52791F}"/>
              </a:ext>
            </a:extLst>
          </p:cNvPr>
          <p:cNvPicPr>
            <a:picLocks noGrp="1" noChangeAspect="1"/>
          </p:cNvPicPr>
          <p:nvPr>
            <p:ph type="pic" idx="1"/>
          </p:nvPr>
        </p:nvPicPr>
        <p:blipFill>
          <a:blip r:embed="rId2"/>
          <a:srcRect l="9812" r="9812"/>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a:xfrm>
            <a:off x="839788" y="2049462"/>
            <a:ext cx="3932237" cy="3811588"/>
          </a:xfrm>
        </p:spPr>
        <p:txBody>
          <a:bodyPr>
            <a:normAutofit/>
          </a:bodyPr>
          <a:lstStyle/>
          <a:p>
            <a:r>
              <a:rPr lang="en" b="0" i="0" u="none" strike="noStrike" dirty="0">
                <a:effectLst/>
                <a:latin typeface="SF Pro Text" pitchFamily="2" charset="0"/>
              </a:rPr>
              <a:t>Create 2D and 3D titles right in Final Cut Pro, apply and modify filters, and use the built-in chroma key for high-quality green- and blue-screen effects. </a:t>
            </a:r>
            <a:br>
              <a:rPr lang="en" dirty="0"/>
            </a:b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771220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15DF411-A617-B603-C6EC-1259A1365968}"/>
              </a:ext>
            </a:extLst>
          </p:cNvPr>
          <p:cNvSpPr>
            <a:spLocks noGrp="1"/>
          </p:cNvSpPr>
          <p:nvPr>
            <p:ph type="title"/>
          </p:nvPr>
        </p:nvSpPr>
        <p:spPr>
          <a:xfrm>
            <a:off x="839788" y="0"/>
            <a:ext cx="3932237" cy="1600200"/>
          </a:xfrm>
        </p:spPr>
        <p:txBody>
          <a:bodyPr/>
          <a:lstStyle/>
          <a:p>
            <a:r>
              <a:rPr lang="en" dirty="0">
                <a:latin typeface="SF Pro Display" pitchFamily="2" charset="0"/>
                <a:ea typeface="SF Pro Display" pitchFamily="2" charset="0"/>
                <a:cs typeface="SF Pro Display" pitchFamily="2" charset="0"/>
              </a:rPr>
              <a:t>Audio</a:t>
            </a:r>
            <a:endParaRPr lang="ru-RU" dirty="0">
              <a:latin typeface="SF Pro Display" pitchFamily="2" charset="0"/>
              <a:ea typeface="SF Pro Display" pitchFamily="2" charset="0"/>
              <a:cs typeface="SF Pro Display" pitchFamily="2" charset="0"/>
            </a:endParaRPr>
          </a:p>
        </p:txBody>
      </p:sp>
      <p:pic>
        <p:nvPicPr>
          <p:cNvPr id="8" name="Рисунок 7">
            <a:extLst>
              <a:ext uri="{FF2B5EF4-FFF2-40B4-BE49-F238E27FC236}">
                <a16:creationId xmlns:a16="http://schemas.microsoft.com/office/drawing/2014/main" id="{B218CE55-F849-23AA-AB1F-8A7CE750EF16}"/>
              </a:ext>
            </a:extLst>
          </p:cNvPr>
          <p:cNvPicPr>
            <a:picLocks noGrp="1" noChangeAspect="1"/>
          </p:cNvPicPr>
          <p:nvPr>
            <p:ph type="pic" idx="1"/>
          </p:nvPr>
        </p:nvPicPr>
        <p:blipFill>
          <a:blip r:embed="rId2"/>
          <a:srcRect l="9919" r="9919"/>
          <a:stretch>
            <a:fillRect/>
          </a:stretch>
        </p:blipFill>
        <p:spPr/>
      </p:pic>
      <p:sp>
        <p:nvSpPr>
          <p:cNvPr id="3" name="Объект 2">
            <a:extLst>
              <a:ext uri="{FF2B5EF4-FFF2-40B4-BE49-F238E27FC236}">
                <a16:creationId xmlns:a16="http://schemas.microsoft.com/office/drawing/2014/main" id="{DCF79F4D-17D1-EA33-CCDF-67A9E3234958}"/>
              </a:ext>
            </a:extLst>
          </p:cNvPr>
          <p:cNvSpPr>
            <a:spLocks noGrp="1"/>
          </p:cNvSpPr>
          <p:nvPr>
            <p:ph type="body" sz="half" idx="2"/>
          </p:nvPr>
        </p:nvSpPr>
        <p:spPr/>
        <p:txBody>
          <a:bodyPr>
            <a:normAutofit/>
          </a:bodyPr>
          <a:lstStyle/>
          <a:p>
            <a:pPr marL="0" indent="0">
              <a:buNone/>
            </a:pPr>
            <a:r>
              <a:rPr lang="en" b="0" i="0" u="none" strike="noStrike" dirty="0">
                <a:effectLst/>
                <a:latin typeface="SF Pro Text" pitchFamily="2" charset="0"/>
              </a:rPr>
              <a:t>Final Cut Pro lets you edit multichannel audio using built-in tools for removing background noise and optimizing levels. Adjust multichannel audio files in the timeline or open the inspector for more information and options. </a:t>
            </a:r>
            <a:endParaRPr lang="ru-RU" dirty="0">
              <a:latin typeface="SF Pro Semibold" pitchFamily="2" charset="0"/>
              <a:ea typeface="SF Pro Semibold" pitchFamily="2" charset="0"/>
              <a:cs typeface="SF Pro Semibold" pitchFamily="2" charset="0"/>
            </a:endParaRPr>
          </a:p>
        </p:txBody>
      </p:sp>
    </p:spTree>
    <p:extLst>
      <p:ext uri="{BB962C8B-B14F-4D97-AF65-F5344CB8AC3E}">
        <p14:creationId xmlns:p14="http://schemas.microsoft.com/office/powerpoint/2010/main" val="4039002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a:extLst>
              <a:ext uri="{FF2B5EF4-FFF2-40B4-BE49-F238E27FC236}">
                <a16:creationId xmlns:a16="http://schemas.microsoft.com/office/drawing/2014/main" id="{859D0B4F-37D0-EA30-FD78-265F4A4DCE98}"/>
              </a:ext>
            </a:extLst>
          </p:cNvPr>
          <p:cNvSpPr>
            <a:spLocks noGrp="1"/>
          </p:cNvSpPr>
          <p:nvPr>
            <p:ph type="title"/>
          </p:nvPr>
        </p:nvSpPr>
        <p:spPr>
          <a:xfrm>
            <a:off x="838200" y="500062"/>
            <a:ext cx="10515600" cy="1325563"/>
          </a:xfrm>
        </p:spPr>
        <p:txBody>
          <a:bodyPr>
            <a:normAutofit fontScale="90000"/>
          </a:bodyPr>
          <a:lstStyle/>
          <a:p>
            <a:r>
              <a:rPr lang="en" b="1" dirty="0">
                <a:latin typeface="SF Pro Display" pitchFamily="2" charset="0"/>
                <a:ea typeface="SF Pro Display" pitchFamily="2" charset="0"/>
                <a:cs typeface="SF Pro Display" pitchFamily="2" charset="0"/>
              </a:rPr>
              <a:t>Advanced color grading.</a:t>
            </a:r>
            <a:br>
              <a:rPr lang="en" b="1" dirty="0">
                <a:latin typeface="SF Pro Display" pitchFamily="2" charset="0"/>
                <a:ea typeface="SF Pro Display" pitchFamily="2" charset="0"/>
                <a:cs typeface="SF Pro Display" pitchFamily="2" charset="0"/>
              </a:rPr>
            </a:br>
            <a:r>
              <a:rPr lang="en" b="1" dirty="0">
                <a:latin typeface="SF Pro Display" pitchFamily="2" charset="0"/>
                <a:ea typeface="SF Pro Display" pitchFamily="2" charset="0"/>
                <a:cs typeface="SF Pro Display" pitchFamily="2" charset="0"/>
              </a:rPr>
              <a:t>Every pixel closer to perfection.</a:t>
            </a:r>
            <a:br>
              <a:rPr lang="en" b="1" dirty="0">
                <a:latin typeface="SF Pro Display" pitchFamily="2" charset="0"/>
                <a:ea typeface="SF Pro Display" pitchFamily="2" charset="0"/>
                <a:cs typeface="SF Pro Display" pitchFamily="2" charset="0"/>
              </a:rPr>
            </a:br>
            <a:endParaRPr lang="ru-RU" b="1" dirty="0"/>
          </a:p>
        </p:txBody>
      </p:sp>
      <p:sp>
        <p:nvSpPr>
          <p:cNvPr id="6" name="Объект 5">
            <a:extLst>
              <a:ext uri="{FF2B5EF4-FFF2-40B4-BE49-F238E27FC236}">
                <a16:creationId xmlns:a16="http://schemas.microsoft.com/office/drawing/2014/main" id="{F42D373D-D2A7-6486-496E-96DE1654697D}"/>
              </a:ext>
            </a:extLst>
          </p:cNvPr>
          <p:cNvSpPr>
            <a:spLocks noGrp="1"/>
          </p:cNvSpPr>
          <p:nvPr>
            <p:ph idx="1"/>
          </p:nvPr>
        </p:nvSpPr>
        <p:spPr/>
        <p:txBody>
          <a:bodyPr/>
          <a:lstStyle/>
          <a:p>
            <a:pPr marL="0" indent="0">
              <a:buNone/>
            </a:pPr>
            <a:r>
              <a:rPr lang="en" b="0" i="0" u="none" strike="noStrike" dirty="0">
                <a:effectLst/>
                <a:latin typeface="SF Pro Display" pitchFamily="2" charset="0"/>
              </a:rPr>
              <a:t>Professional color grading tools are built into Final Cut Pro, including a dedicated color inspector with color wheels, color curves, and hue/saturation curves. All color grading tools and scopes support High Dynamic Range (HDR) video.</a:t>
            </a:r>
            <a:endParaRPr lang="ru-RU" dirty="0"/>
          </a:p>
        </p:txBody>
      </p:sp>
    </p:spTree>
    <p:extLst>
      <p:ext uri="{BB962C8B-B14F-4D97-AF65-F5344CB8AC3E}">
        <p14:creationId xmlns:p14="http://schemas.microsoft.com/office/powerpoint/2010/main" val="3894735860"/>
      </p:ext>
    </p:extLst>
  </p:cSld>
  <p:clrMapOvr>
    <a:masterClrMapping/>
  </p:clrMapOvr>
</p:sld>
</file>

<file path=ppt/theme/theme1.xml><?xml version="1.0" encoding="utf-8"?>
<a:theme xmlns:a="http://schemas.openxmlformats.org/drawingml/2006/main" name="Тема Office 2013 – 2022">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2840</TotalTime>
  <Words>995</Words>
  <Application>Microsoft Macintosh PowerPoint</Application>
  <PresentationFormat>Широкоэкранный</PresentationFormat>
  <Paragraphs>59</Paragraphs>
  <Slides>24</Slides>
  <Notes>0</Notes>
  <HiddenSlides>0</HiddenSlides>
  <MMClips>0</MMClips>
  <ScaleCrop>false</ScaleCrop>
  <HeadingPairs>
    <vt:vector size="6" baseType="variant">
      <vt:variant>
        <vt:lpstr>Использованные шрифты</vt:lpstr>
      </vt:variant>
      <vt:variant>
        <vt:i4>10</vt:i4>
      </vt:variant>
      <vt:variant>
        <vt:lpstr>Тема</vt:lpstr>
      </vt:variant>
      <vt:variant>
        <vt:i4>1</vt:i4>
      </vt:variant>
      <vt:variant>
        <vt:lpstr>Заголовки слайдов</vt:lpstr>
      </vt:variant>
      <vt:variant>
        <vt:i4>24</vt:i4>
      </vt:variant>
    </vt:vector>
  </HeadingPairs>
  <TitlesOfParts>
    <vt:vector size="35" baseType="lpstr">
      <vt:lpstr>Arial</vt:lpstr>
      <vt:lpstr>Calibri</vt:lpstr>
      <vt:lpstr>Calibri Light</vt:lpstr>
      <vt:lpstr>Helvetica</vt:lpstr>
      <vt:lpstr>SF Pro</vt:lpstr>
      <vt:lpstr>SF Pro Display</vt:lpstr>
      <vt:lpstr>SF Pro Display Medium</vt:lpstr>
      <vt:lpstr>SF Pro Heavy</vt:lpstr>
      <vt:lpstr>SF Pro Semibold</vt:lpstr>
      <vt:lpstr>SF Pro Text</vt:lpstr>
      <vt:lpstr>Тема Office 2013 – 2022</vt:lpstr>
      <vt:lpstr>Final Cut Pro</vt:lpstr>
      <vt:lpstr>Perfected for the new MacBook </vt:lpstr>
      <vt:lpstr>Introduction</vt:lpstr>
      <vt:lpstr>Optimized for Apple silicon. </vt:lpstr>
      <vt:lpstr> Video Editing  </vt:lpstr>
      <vt:lpstr>Organizing Tools  </vt:lpstr>
      <vt:lpstr>Motion Graphics </vt:lpstr>
      <vt:lpstr>Audio</vt:lpstr>
      <vt:lpstr>Advanced color grading. Every pixel closer to perfection. </vt:lpstr>
      <vt:lpstr>Color Wheels  </vt:lpstr>
      <vt:lpstr>Color curves</vt:lpstr>
      <vt:lpstr>Hue/Saturation curves</vt:lpstr>
      <vt:lpstr>The flexibility of RAW with the performance of ProRes.</vt:lpstr>
      <vt:lpstr>Atomos NINJA V recorder</vt:lpstr>
      <vt:lpstr>DJI Inspire 2 drone</vt:lpstr>
      <vt:lpstr>About Apple ProRes</vt:lpstr>
      <vt:lpstr>ProRes performance </vt:lpstr>
      <vt:lpstr>RAW flexibility</vt:lpstr>
      <vt:lpstr>Interesting fact </vt:lpstr>
      <vt:lpstr>Movies edited in Final Cut Pro</vt:lpstr>
      <vt:lpstr>Advantages</vt:lpstr>
      <vt:lpstr>Disadvantages</vt:lpstr>
      <vt:lpstr>Conclusion</vt:lpstr>
      <vt:lpstr>LIST OF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Cut Pro</dc:title>
  <dc:creator>Microsoft Office User</dc:creator>
  <cp:lastModifiedBy>Microsoft Office User</cp:lastModifiedBy>
  <cp:revision>15</cp:revision>
  <dcterms:created xsi:type="dcterms:W3CDTF">2022-12-08T03:25:35Z</dcterms:created>
  <dcterms:modified xsi:type="dcterms:W3CDTF">2022-12-17T00:52:50Z</dcterms:modified>
</cp:coreProperties>
</file>

<file path=docProps/thumbnail.jpeg>
</file>